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776" r:id="rId2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726F3D-410A-4501-9AE9-F4AA636C176E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8B908-62C8-41C6-91C9-1CFBFA9B0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6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C48E-A728-41CD-9AE8-C8EC0D1D20EF}" type="datetime1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PAGE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76BA-4749-44FE-8223-0C25B472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154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568CB-5419-447E-8C55-78C341690FF2}" type="datetime1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PAGE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76BA-4749-44FE-8223-0C25B472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9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EB9B-BD20-45ED-81F2-14DCA68639B0}" type="datetime1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PAGE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76BA-4749-44FE-8223-0C25B472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734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7772C-44D6-499A-A2CE-690FAC79BAD8}" type="datetime1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PAGE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76BA-4749-44FE-8223-0C25B472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36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1D50-60E7-41BC-A061-38D45F8D37CC}" type="datetime1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PAGE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76BA-4749-44FE-8223-0C25B472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740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5418-9072-4F31-83FE-185C78C34D48}" type="datetime1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PAGE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76BA-4749-44FE-8223-0C25B472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6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8D2AD-8044-4925-A62D-F5E3657675F0}" type="datetime1">
              <a:rPr lang="en-US" smtClean="0"/>
              <a:t>6/4/2021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PAGE 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76BA-4749-44FE-8223-0C25B472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561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64C7-BC35-4F62-96D0-FDB762937F52}" type="datetime1">
              <a:rPr lang="en-US" smtClean="0"/>
              <a:t>6/4/2021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PAGE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76BA-4749-44FE-8223-0C25B472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4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948B3-138E-4B7D-B48F-C6AE03FAAF5F}" type="datetime1">
              <a:rPr lang="en-US" smtClean="0"/>
              <a:t>6/4/2021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PAGE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76BA-4749-44FE-8223-0C25B472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8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F73B-4129-46A9-8F39-0DE4EEE22470}" type="datetime1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PAGE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76BA-4749-44FE-8223-0C25B472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3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4A5D-F20B-45AC-89D7-D34512D31505}" type="datetime1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PAGE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76BA-4749-44FE-8223-0C25B472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42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680E5-3EBF-412F-87FB-4F068EF0DE92}" type="datetime1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PAGE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A76BA-4749-44FE-8223-0C25B472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556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F2A45-41AA-4F06-84FA-00A71C36E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992" y="341546"/>
            <a:ext cx="6573805" cy="756866"/>
          </a:xfrm>
        </p:spPr>
        <p:txBody>
          <a:bodyPr>
            <a:noAutofit/>
          </a:bodyPr>
          <a:lstStyle/>
          <a:p>
            <a:r>
              <a:rPr lang="en-US" sz="2400" b="1" u="sng" dirty="0">
                <a:latin typeface="+mn-lt"/>
              </a:rPr>
              <a:t>Toyo Ink America’s  Pressure Sensitive Adhesives </a:t>
            </a:r>
            <a:br>
              <a:rPr lang="en-US" sz="2400" b="1" u="sng" dirty="0">
                <a:latin typeface="+mn-lt"/>
              </a:rPr>
            </a:br>
            <a:r>
              <a:rPr lang="en-US" sz="2400" b="1" u="sng" dirty="0">
                <a:latin typeface="+mn-lt"/>
              </a:rPr>
              <a:t>for High Solids HVAC (HT &amp; CT Technology) -2021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C6A7A7-BDC1-49C8-BAB4-023DBE20A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5528" y="6382512"/>
            <a:ext cx="6757416" cy="320040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000" dirty="0"/>
              <a:t>PAGE 2 of 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B5D103-B169-403D-B429-EA61EFAD73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9244" y="6386937"/>
            <a:ext cx="3343407" cy="158811"/>
          </a:xfrm>
          <a:prstGeom prst="rect">
            <a:avLst/>
          </a:prstGeom>
        </p:spPr>
      </p:pic>
      <p:pic>
        <p:nvPicPr>
          <p:cNvPr id="4" name="図 10">
            <a:extLst>
              <a:ext uri="{FF2B5EF4-FFF2-40B4-BE49-F238E27FC236}">
                <a16:creationId xmlns:a16="http://schemas.microsoft.com/office/drawing/2014/main" id="{5812D2DD-F4BC-435E-A4E0-AE5F856C2AC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31106" y="312252"/>
            <a:ext cx="3340358" cy="494867"/>
          </a:xfrm>
          <a:prstGeom prst="rect">
            <a:avLst/>
          </a:prstGeom>
          <a:noFill/>
        </p:spPr>
      </p:pic>
      <p:sp>
        <p:nvSpPr>
          <p:cNvPr id="18" name="テキスト ボックス 5">
            <a:extLst>
              <a:ext uri="{FF2B5EF4-FFF2-40B4-BE49-F238E27FC236}">
                <a16:creationId xmlns:a16="http://schemas.microsoft.com/office/drawing/2014/main" id="{691A0A6E-F526-43C4-B2F5-4A70C8C89D01}"/>
              </a:ext>
            </a:extLst>
          </p:cNvPr>
          <p:cNvSpPr txBox="1"/>
          <p:nvPr/>
        </p:nvSpPr>
        <p:spPr>
          <a:xfrm>
            <a:off x="795528" y="1286492"/>
            <a:ext cx="4783059" cy="1077218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32172" indent="-232172">
              <a:buFontTx/>
              <a:buChar char="-"/>
            </a:pPr>
            <a:r>
              <a:rPr kumimoji="1" lang="en-US" altLang="ja-JP" sz="1600" b="1" dirty="0"/>
              <a:t>Good peel performance at RT / -10F.</a:t>
            </a:r>
          </a:p>
          <a:p>
            <a:pPr marL="603647" lvl="1" indent="-232172">
              <a:buFontTx/>
              <a:buChar char="-"/>
            </a:pPr>
            <a:r>
              <a:rPr lang="en-US" altLang="ja-JP" sz="1600" b="1" dirty="0"/>
              <a:t>Acceptable at -20F </a:t>
            </a:r>
            <a:endParaRPr kumimoji="1" lang="en-US" altLang="ja-JP" sz="1600" b="1" dirty="0"/>
          </a:p>
          <a:p>
            <a:pPr marL="232172" indent="-232172">
              <a:buFontTx/>
              <a:buChar char="-"/>
            </a:pPr>
            <a:r>
              <a:rPr lang="en-US" altLang="ja-JP" sz="1600" b="1" dirty="0"/>
              <a:t>Excellent shear performance (meet UL-181L)</a:t>
            </a:r>
          </a:p>
          <a:p>
            <a:pPr marL="232172" indent="-232172">
              <a:buFontTx/>
              <a:buChar char="-"/>
            </a:pPr>
            <a:r>
              <a:rPr lang="en-US" altLang="ja-JP" sz="1600" b="1" dirty="0"/>
              <a:t>High solid 1 part PSA </a:t>
            </a:r>
            <a:endParaRPr kumimoji="1" lang="ja-JP" altLang="en-US" sz="1138" b="1" dirty="0"/>
          </a:p>
        </p:txBody>
      </p:sp>
      <p:pic>
        <p:nvPicPr>
          <p:cNvPr id="19" name="図 14">
            <a:extLst>
              <a:ext uri="{FF2B5EF4-FFF2-40B4-BE49-F238E27FC236}">
                <a16:creationId xmlns:a16="http://schemas.microsoft.com/office/drawing/2014/main" id="{A5D8DDFB-928F-464E-83B9-2ADBFCF03D5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054110" y="946684"/>
            <a:ext cx="910114" cy="1362075"/>
          </a:xfrm>
          <a:prstGeom prst="rect">
            <a:avLst/>
          </a:prstGeom>
        </p:spPr>
      </p:pic>
      <p:pic>
        <p:nvPicPr>
          <p:cNvPr id="21" name="図 12">
            <a:extLst>
              <a:ext uri="{FF2B5EF4-FFF2-40B4-BE49-F238E27FC236}">
                <a16:creationId xmlns:a16="http://schemas.microsoft.com/office/drawing/2014/main" id="{965A4C95-C2D5-4320-9598-F9DB1CD3049C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245447" y="1071408"/>
            <a:ext cx="1362075" cy="990600"/>
          </a:xfrm>
          <a:prstGeom prst="rect">
            <a:avLst/>
          </a:prstGeom>
        </p:spPr>
      </p:pic>
      <p:sp>
        <p:nvSpPr>
          <p:cNvPr id="23" name="角丸四角形 9">
            <a:extLst>
              <a:ext uri="{FF2B5EF4-FFF2-40B4-BE49-F238E27FC236}">
                <a16:creationId xmlns:a16="http://schemas.microsoft.com/office/drawing/2014/main" id="{E1B82F72-98B2-4074-9AA3-5E65666CB7EE}"/>
              </a:ext>
            </a:extLst>
          </p:cNvPr>
          <p:cNvSpPr/>
          <p:nvPr/>
        </p:nvSpPr>
        <p:spPr>
          <a:xfrm>
            <a:off x="8772886" y="895954"/>
            <a:ext cx="2945122" cy="154145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38"/>
          </a:p>
        </p:txBody>
      </p:sp>
      <p:sp>
        <p:nvSpPr>
          <p:cNvPr id="24" name="テキスト ボックス 11">
            <a:extLst>
              <a:ext uri="{FF2B5EF4-FFF2-40B4-BE49-F238E27FC236}">
                <a16:creationId xmlns:a16="http://schemas.microsoft.com/office/drawing/2014/main" id="{0C923633-9CB8-48C0-9B6B-583B168859D8}"/>
              </a:ext>
            </a:extLst>
          </p:cNvPr>
          <p:cNvSpPr txBox="1"/>
          <p:nvPr/>
        </p:nvSpPr>
        <p:spPr>
          <a:xfrm>
            <a:off x="10189540" y="2062008"/>
            <a:ext cx="1473887" cy="2674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138" b="1" dirty="0"/>
              <a:t>Aluminum </a:t>
            </a:r>
            <a:r>
              <a:rPr lang="en-US" altLang="ja-JP" sz="1138" b="1" dirty="0"/>
              <a:t>F</a:t>
            </a:r>
            <a:r>
              <a:rPr kumimoji="1" lang="en-US" altLang="ja-JP" sz="1138" b="1" dirty="0"/>
              <a:t>oil Tape</a:t>
            </a:r>
            <a:endParaRPr kumimoji="1" lang="ja-JP" altLang="en-US" sz="1138" b="1" dirty="0"/>
          </a:p>
        </p:txBody>
      </p:sp>
      <p:sp>
        <p:nvSpPr>
          <p:cNvPr id="25" name="横巻き 10">
            <a:extLst>
              <a:ext uri="{FF2B5EF4-FFF2-40B4-BE49-F238E27FC236}">
                <a16:creationId xmlns:a16="http://schemas.microsoft.com/office/drawing/2014/main" id="{B90A67F5-D33C-449D-AE03-4F378D0C032D}"/>
              </a:ext>
            </a:extLst>
          </p:cNvPr>
          <p:cNvSpPr/>
          <p:nvPr/>
        </p:nvSpPr>
        <p:spPr>
          <a:xfrm>
            <a:off x="8271861" y="836655"/>
            <a:ext cx="1111042" cy="320890"/>
          </a:xfrm>
          <a:prstGeom prst="horizontalScrol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38" b="1" dirty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C930072-3B5C-4B4E-AB2F-10F2970C9EAA}"/>
              </a:ext>
            </a:extLst>
          </p:cNvPr>
          <p:cNvSpPr/>
          <p:nvPr/>
        </p:nvSpPr>
        <p:spPr>
          <a:xfrm>
            <a:off x="379445" y="281893"/>
            <a:ext cx="6479258" cy="921323"/>
          </a:xfrm>
          <a:prstGeom prst="roundRect">
            <a:avLst/>
          </a:prstGeom>
          <a:noFill/>
          <a:scene3d>
            <a:camera prst="orthographicFront"/>
            <a:lightRig rig="threePt" dir="t"/>
          </a:scene3d>
          <a:sp3d extrusionH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7" name="表 4">
            <a:extLst>
              <a:ext uri="{FF2B5EF4-FFF2-40B4-BE49-F238E27FC236}">
                <a16:creationId xmlns:a16="http://schemas.microsoft.com/office/drawing/2014/main" id="{D18E43B0-0D0D-4D19-9EE8-6EB8C9B7BD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304875"/>
              </p:ext>
            </p:extLst>
          </p:nvPr>
        </p:nvGraphicFramePr>
        <p:xfrm>
          <a:off x="1250702" y="2456435"/>
          <a:ext cx="9675781" cy="355509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50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42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4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42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42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54257">
                  <a:extLst>
                    <a:ext uri="{9D8B030D-6E8A-4147-A177-3AD203B41FA5}">
                      <a16:colId xmlns:a16="http://schemas.microsoft.com/office/drawing/2014/main" val="2367065943"/>
                    </a:ext>
                  </a:extLst>
                </a:gridCol>
                <a:gridCol w="1354257">
                  <a:extLst>
                    <a:ext uri="{9D8B030D-6E8A-4147-A177-3AD203B41FA5}">
                      <a16:colId xmlns:a16="http://schemas.microsoft.com/office/drawing/2014/main" val="3505973059"/>
                    </a:ext>
                  </a:extLst>
                </a:gridCol>
              </a:tblGrid>
              <a:tr h="324197">
                <a:tc gridSpan="2"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PSA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latin typeface="+mn-lt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r>
                        <a:rPr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NXT-561</a:t>
                      </a:r>
                      <a:endParaRPr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r>
                        <a:rPr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NXT-562</a:t>
                      </a:r>
                      <a:endParaRPr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r>
                        <a:rPr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NXT-564</a:t>
                      </a:r>
                      <a:endParaRPr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NXT-566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31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Concept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STD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                    -10F peel</a:t>
                      </a: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                                          RT peel</a:t>
                      </a:r>
                      <a:endParaRPr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Improved Peel  Retention!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 Shear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197">
                <a:tc gridSpan="2">
                  <a:txBody>
                    <a:bodyPr/>
                    <a:lstStyle/>
                    <a:p>
                      <a:r>
                        <a:rPr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Solid content</a:t>
                      </a:r>
                      <a:endParaRPr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48%</a:t>
                      </a:r>
                      <a:endParaRPr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r>
                        <a:rPr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48%</a:t>
                      </a:r>
                      <a:endParaRPr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48%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19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Viscosity </a:t>
                      </a: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Mincho" pitchFamily="49" charset="-128"/>
                          <a:cs typeface="Arial" panose="020B0604020202020204" pitchFamily="34" charset="0"/>
                        </a:rPr>
                        <a:t>(mPa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Mincho" pitchFamily="49" charset="-128"/>
                          <a:cs typeface="Arial" panose="020B0604020202020204" pitchFamily="34" charset="0"/>
                        </a:rPr>
                        <a:t>･</a:t>
                      </a: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Mincho" pitchFamily="49" charset="-128"/>
                          <a:cs typeface="Arial" panose="020B0604020202020204" pitchFamily="34" charset="0"/>
                        </a:rPr>
                        <a:t>s)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6,000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6,000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4,500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19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part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part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part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part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113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15min Peel</a:t>
                      </a:r>
                      <a:br>
                        <a:rPr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SS</a:t>
                      </a:r>
                    </a:p>
                    <a:p>
                      <a:pPr algn="ctr"/>
                      <a:r>
                        <a:rPr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(oz/inch)</a:t>
                      </a:r>
                      <a:endParaRPr lang="ja-JP" altLang="en-US" sz="1400" b="0" u="sng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r>
                        <a:rPr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 </a:t>
                      </a:r>
                      <a:r>
                        <a:rPr lang="en-US" altLang="ja-JP" sz="1400" b="0" u="non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</a:t>
                      </a:r>
                      <a:endParaRPr lang="ja-JP" altLang="en-US" sz="1400" b="0" u="non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r>
                        <a:rPr lang="en-US" altLang="ja-JP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ja-JP" altLang="en-US" sz="1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 anchorCtr="1"/>
                </a:tc>
                <a:tc>
                  <a:txBody>
                    <a:bodyPr/>
                    <a:lstStyle/>
                    <a:p>
                      <a:r>
                        <a:rPr lang="en-US" altLang="ja-JP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ja-JP" altLang="en-US" sz="1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 anchorCtr="1"/>
                </a:tc>
                <a:tc>
                  <a:txBody>
                    <a:bodyPr/>
                    <a:lstStyle/>
                    <a:p>
                      <a:r>
                        <a:rPr lang="en-US" altLang="ja-JP" sz="1400" b="1" u="sng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</a:t>
                      </a:r>
                      <a:endParaRPr lang="ja-JP" altLang="en-US" sz="1400" b="1" u="sng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sng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b="1" u="sng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  <a:endParaRPr lang="ja-JP" altLang="en-US" sz="1400" b="1" u="sng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485">
                <a:tc vMerge="1">
                  <a:txBody>
                    <a:bodyPr/>
                    <a:lstStyle/>
                    <a:p>
                      <a:endParaRPr lang="ja-JP" altLang="en-US" sz="1400" b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r>
                        <a:rPr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 </a:t>
                      </a:r>
                      <a:r>
                        <a:rPr lang="en-US" altLang="ja-JP" sz="14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-10F</a:t>
                      </a:r>
                      <a:endParaRPr lang="ja-JP" altLang="en-US" sz="1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1" lang="ja-JP" altLang="en-US" sz="1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u="sng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kumimoji="1" lang="ja-JP" altLang="en-US" sz="1400" b="1" u="sng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1" lang="en-US" altLang="ja-JP" sz="1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ja-JP" altLang="en-US" sz="1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197">
                <a:tc rowSpan="2">
                  <a:txBody>
                    <a:bodyPr/>
                    <a:lstStyle/>
                    <a:p>
                      <a:r>
                        <a:rPr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Shear</a:t>
                      </a:r>
                      <a:endParaRPr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r>
                        <a:rPr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65℃-5lb-6hr</a:t>
                      </a:r>
                      <a:endParaRPr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6Hr OK</a:t>
                      </a:r>
                      <a:endParaRPr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197">
                <a:tc vMerge="1">
                  <a:txBody>
                    <a:bodyPr/>
                    <a:lstStyle/>
                    <a:p>
                      <a:endParaRPr lang="ja-JP" altLang="en-US" sz="1400" b="0" dirty="0">
                        <a:latin typeface="+mn-lt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r>
                        <a:rPr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RT-</a:t>
                      </a:r>
                      <a:r>
                        <a:rPr lang="en-US" altLang="ja-JP" sz="14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10lb-120hr</a:t>
                      </a:r>
                      <a:endParaRPr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120Hr OK</a:t>
                      </a:r>
                      <a:endParaRPr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anchorCtr="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2" name="Rectangle 120">
            <a:extLst>
              <a:ext uri="{FF2B5EF4-FFF2-40B4-BE49-F238E27FC236}">
                <a16:creationId xmlns:a16="http://schemas.microsoft.com/office/drawing/2014/main" id="{1E38D64F-9CAB-4763-A4A6-CE3288672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4069" y="6023927"/>
            <a:ext cx="462200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t"/>
          <a:lstStyle/>
          <a:p>
            <a:r>
              <a:rPr lang="en-US" altLang="ja-JP" sz="1100" dirty="0"/>
              <a:t>[Condition]</a:t>
            </a:r>
          </a:p>
          <a:p>
            <a:r>
              <a:rPr lang="en-US" altLang="ja-JP" sz="1100" dirty="0"/>
              <a:t>  Layer construction  : </a:t>
            </a:r>
            <a:r>
              <a:rPr lang="en-US" altLang="ja-JP" sz="1100" b="1" dirty="0">
                <a:solidFill>
                  <a:srgbClr val="FF0000"/>
                </a:solidFill>
              </a:rPr>
              <a:t>AL-foil 50μm </a:t>
            </a:r>
            <a:r>
              <a:rPr lang="en-US" altLang="ja-JP" sz="1100" dirty="0"/>
              <a:t>/  PSA 65g/m</a:t>
            </a:r>
            <a:r>
              <a:rPr lang="en-US" altLang="ja-JP" sz="1100" baseline="30000" dirty="0"/>
              <a:t>2</a:t>
            </a:r>
            <a:r>
              <a:rPr lang="en-US" altLang="ja-JP" sz="1100" dirty="0"/>
              <a:t> /  Paper release liner</a:t>
            </a:r>
          </a:p>
          <a:p>
            <a:r>
              <a:rPr lang="en-US" altLang="ja-JP" sz="1100" dirty="0"/>
              <a:t>  Coating method   : Transfer coating  /  120C-5min drying</a:t>
            </a:r>
          </a:p>
          <a:p>
            <a:r>
              <a:rPr lang="en-US" altLang="ja-JP" sz="1100" dirty="0"/>
              <a:t>  Aging : 23C-50%RH for 3 days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F09E877-3375-4B1F-9420-AF298945F4C6}"/>
              </a:ext>
            </a:extLst>
          </p:cNvPr>
          <p:cNvSpPr/>
          <p:nvPr/>
        </p:nvSpPr>
        <p:spPr>
          <a:xfrm>
            <a:off x="1265517" y="4507345"/>
            <a:ext cx="8312592" cy="15165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408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1333</TotalTime>
  <Words>186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Toyo Ink America’s  Pressure Sensitive Adhesives  for High Solids HVAC (HT &amp; CT Technology) -2021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Toyo Ink America Pressure Sensitive Adhesive Programs &amp; Projects</dc:title>
  <dc:creator>James Koch</dc:creator>
  <cp:lastModifiedBy>Jim Koch</cp:lastModifiedBy>
  <cp:revision>15</cp:revision>
  <cp:lastPrinted>2021-05-06T15:33:04Z</cp:lastPrinted>
  <dcterms:created xsi:type="dcterms:W3CDTF">2021-01-29T03:39:27Z</dcterms:created>
  <dcterms:modified xsi:type="dcterms:W3CDTF">2021-06-04T18:10:21Z</dcterms:modified>
</cp:coreProperties>
</file>