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4"/>
  </p:sldMasterIdLst>
  <p:notesMasterIdLst>
    <p:notesMasterId r:id="rId6"/>
  </p:notesMasterIdLst>
  <p:sldIdLst>
    <p:sldId id="260" r:id="rId5"/>
  </p:sldIdLst>
  <p:sldSz cx="15544800" cy="10058400"/>
  <p:notesSz cx="9388475" cy="7102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896" userDrawn="1">
          <p15:clr>
            <a:srgbClr val="A4A3A4"/>
          </p15:clr>
        </p15:guide>
        <p15:guide id="2" orient="horz" pos="319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7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46" d="100"/>
          <a:sy n="46" d="100"/>
        </p:scale>
        <p:origin x="960" y="24"/>
      </p:cViewPr>
      <p:guideLst>
        <p:guide pos="4896"/>
        <p:guide orient="horz" pos="3192"/>
      </p:guideLst>
    </p:cSldViewPr>
  </p:slideViewPr>
  <p:notesTextViewPr>
    <p:cViewPr>
      <p:scale>
        <a:sx n="1" d="1"/>
        <a:sy n="1" d="1"/>
      </p:scale>
      <p:origin x="0" y="0"/>
    </p:cViewPr>
  </p:notesTextViewPr>
  <p:notesViewPr>
    <p:cSldViewPr snapToGrid="0">
      <p:cViewPr varScale="1">
        <p:scale>
          <a:sx n="66" d="100"/>
          <a:sy n="66" d="100"/>
        </p:scale>
        <p:origin x="1856" y="3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980" cy="355446"/>
          </a:xfrm>
          <a:prstGeom prst="rect">
            <a:avLst/>
          </a:prstGeom>
        </p:spPr>
        <p:txBody>
          <a:bodyPr vert="horz" lIns="92464" tIns="46232" rIns="92464" bIns="46232" rtlCol="0"/>
          <a:lstStyle>
            <a:lvl1pPr algn="l">
              <a:defRPr sz="1200"/>
            </a:lvl1pPr>
          </a:lstStyle>
          <a:p>
            <a:endParaRPr lang="en-US" dirty="0"/>
          </a:p>
        </p:txBody>
      </p:sp>
      <p:sp>
        <p:nvSpPr>
          <p:cNvPr id="3" name="Date Placeholder 2"/>
          <p:cNvSpPr>
            <a:spLocks noGrp="1"/>
          </p:cNvSpPr>
          <p:nvPr>
            <p:ph type="dt" idx="1"/>
          </p:nvPr>
        </p:nvSpPr>
        <p:spPr>
          <a:xfrm>
            <a:off x="5317893" y="0"/>
            <a:ext cx="4068980" cy="355446"/>
          </a:xfrm>
          <a:prstGeom prst="rect">
            <a:avLst/>
          </a:prstGeom>
        </p:spPr>
        <p:txBody>
          <a:bodyPr vert="horz" lIns="92464" tIns="46232" rIns="92464" bIns="46232" rtlCol="0"/>
          <a:lstStyle>
            <a:lvl1pPr algn="r">
              <a:defRPr sz="1200"/>
            </a:lvl1pPr>
          </a:lstStyle>
          <a:p>
            <a:fld id="{B4C69444-8A6C-4E86-9DC7-09550A122978}" type="datetimeFigureOut">
              <a:rPr lang="en-US" smtClean="0"/>
              <a:t>6/4/2021</a:t>
            </a:fld>
            <a:endParaRPr lang="en-US" dirty="0"/>
          </a:p>
        </p:txBody>
      </p:sp>
      <p:sp>
        <p:nvSpPr>
          <p:cNvPr id="4" name="Slide Image Placeholder 3"/>
          <p:cNvSpPr>
            <a:spLocks noGrp="1" noRot="1" noChangeAspect="1"/>
          </p:cNvSpPr>
          <p:nvPr>
            <p:ph type="sldImg" idx="2"/>
          </p:nvPr>
        </p:nvSpPr>
        <p:spPr>
          <a:xfrm>
            <a:off x="2843213" y="887413"/>
            <a:ext cx="3702050" cy="2397125"/>
          </a:xfrm>
          <a:prstGeom prst="rect">
            <a:avLst/>
          </a:prstGeom>
          <a:noFill/>
          <a:ln w="12700">
            <a:solidFill>
              <a:prstClr val="black"/>
            </a:solidFill>
          </a:ln>
        </p:spPr>
        <p:txBody>
          <a:bodyPr vert="horz" lIns="92464" tIns="46232" rIns="92464" bIns="46232" rtlCol="0" anchor="ctr"/>
          <a:lstStyle/>
          <a:p>
            <a:endParaRPr lang="en-US" dirty="0"/>
          </a:p>
        </p:txBody>
      </p:sp>
      <p:sp>
        <p:nvSpPr>
          <p:cNvPr id="5" name="Notes Placeholder 4"/>
          <p:cNvSpPr>
            <a:spLocks noGrp="1"/>
          </p:cNvSpPr>
          <p:nvPr>
            <p:ph type="body" sz="quarter" idx="3"/>
          </p:nvPr>
        </p:nvSpPr>
        <p:spPr>
          <a:xfrm>
            <a:off x="939489" y="3417745"/>
            <a:ext cx="7509497" cy="2796921"/>
          </a:xfrm>
          <a:prstGeom prst="rect">
            <a:avLst/>
          </a:prstGeom>
        </p:spPr>
        <p:txBody>
          <a:bodyPr vert="horz" lIns="92464" tIns="46232" rIns="92464" bIns="4623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7031"/>
            <a:ext cx="4068980" cy="355445"/>
          </a:xfrm>
          <a:prstGeom prst="rect">
            <a:avLst/>
          </a:prstGeom>
        </p:spPr>
        <p:txBody>
          <a:bodyPr vert="horz" lIns="92464" tIns="46232" rIns="92464" bIns="46232" rtlCol="0" anchor="b"/>
          <a:lstStyle>
            <a:lvl1pPr algn="l">
              <a:defRPr sz="1200"/>
            </a:lvl1pPr>
          </a:lstStyle>
          <a:p>
            <a:endParaRPr lang="en-US" dirty="0"/>
          </a:p>
        </p:txBody>
      </p:sp>
      <p:sp>
        <p:nvSpPr>
          <p:cNvPr id="7" name="Slide Number Placeholder 6"/>
          <p:cNvSpPr>
            <a:spLocks noGrp="1"/>
          </p:cNvSpPr>
          <p:nvPr>
            <p:ph type="sldNum" sz="quarter" idx="5"/>
          </p:nvPr>
        </p:nvSpPr>
        <p:spPr>
          <a:xfrm>
            <a:off x="5317893" y="6747031"/>
            <a:ext cx="4068980" cy="355445"/>
          </a:xfrm>
          <a:prstGeom prst="rect">
            <a:avLst/>
          </a:prstGeom>
        </p:spPr>
        <p:txBody>
          <a:bodyPr vert="horz" lIns="92464" tIns="46232" rIns="92464" bIns="46232" rtlCol="0" anchor="b"/>
          <a:lstStyle>
            <a:lvl1pPr algn="r">
              <a:defRPr sz="1200"/>
            </a:lvl1pPr>
          </a:lstStyle>
          <a:p>
            <a:fld id="{CE666499-4B00-4E75-B779-B9FBF6ACC3D3}" type="slidenum">
              <a:rPr lang="en-US" smtClean="0"/>
              <a:t>‹#›</a:t>
            </a:fld>
            <a:endParaRPr lang="en-US" dirty="0"/>
          </a:p>
        </p:txBody>
      </p:sp>
    </p:spTree>
    <p:extLst>
      <p:ext uri="{BB962C8B-B14F-4D97-AF65-F5344CB8AC3E}">
        <p14:creationId xmlns:p14="http://schemas.microsoft.com/office/powerpoint/2010/main" val="316384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DA5364-2420-4EC4-8DE2-0A9D7EBA36CD}" type="datetime1">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334699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DDBE82-6483-4BD3-B0B5-1BF3184696BE}" type="datetime1">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3389341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03FF38-C16C-4F35-9D9B-F8ED3548925F}" type="datetime1">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22111125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8BF58B-4B9C-48C1-8928-17D4BE05D9CB}" type="datetime1">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1713520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260466-10C7-4567-BCD5-DFBC9415396A}" type="datetime1">
              <a:rPr lang="en-US" smtClean="0"/>
              <a:t>6/4/2021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928778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92E23E-9419-4BA3-B3BF-DC3036631149}" type="datetime1">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1990872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EB70E7-89CE-45BC-A6D3-40BE0E4DA256}" type="datetime1">
              <a:rPr lang="en-US" smtClean="0"/>
              <a:t>6/4/2021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1198303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E66B347-5010-4C93-8FA5-A6105E3783F8}" type="datetime1">
              <a:rPr lang="en-US" smtClean="0"/>
              <a:t>6/4/2021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1439040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1E112-9BED-4C90-AA46-C87C392C7A86}" type="datetime1">
              <a:rPr lang="en-US" smtClean="0"/>
              <a:t>6/4/2021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29933618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9CBDAB4E-C31F-452F-AB29-DEEEFA78DA56}" type="datetime1">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2382476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dirty="0"/>
              <a:t>Click icon to add picture</a:t>
            </a:r>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2BF2F61F-2197-46B7-AB64-E126DE635E0C}" type="datetime1">
              <a:rPr lang="en-US" smtClean="0"/>
              <a:t>6/4/2021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3A87B74-F78A-4DD3-B733-CA71221185D2}" type="slidenum">
              <a:rPr lang="en-US" smtClean="0"/>
              <a:t>‹#›</a:t>
            </a:fld>
            <a:endParaRPr lang="en-US" dirty="0"/>
          </a:p>
        </p:txBody>
      </p:sp>
    </p:spTree>
    <p:extLst>
      <p:ext uri="{BB962C8B-B14F-4D97-AF65-F5344CB8AC3E}">
        <p14:creationId xmlns:p14="http://schemas.microsoft.com/office/powerpoint/2010/main" val="2406430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5000"/>
            <a:lum/>
          </a:blip>
          <a:srcRect/>
          <a:stretch>
            <a:fillRect l="16000" r="1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05A15DA3-F67A-43D4-B8B1-F7016654B94C}" type="datetime1">
              <a:rPr lang="en-US" smtClean="0"/>
              <a:t>6/4/2021</a:t>
            </a:fld>
            <a:endParaRPr lang="en-US" dirty="0"/>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fld id="{63A87B74-F78A-4DD3-B733-CA71221185D2}" type="slidenum">
              <a:rPr lang="en-US" smtClean="0"/>
              <a:t>‹#›</a:t>
            </a:fld>
            <a:endParaRPr lang="en-US" dirty="0"/>
          </a:p>
        </p:txBody>
      </p:sp>
    </p:spTree>
    <p:extLst>
      <p:ext uri="{BB962C8B-B14F-4D97-AF65-F5344CB8AC3E}">
        <p14:creationId xmlns:p14="http://schemas.microsoft.com/office/powerpoint/2010/main" val="139732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3.wmf"/><Relationship Id="rId7" Type="http://schemas.openxmlformats.org/officeDocument/2006/relationships/image" Target="../media/image7.jfif"/><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icture containing person, person, holding, young&#10;&#10;Description automatically generated">
            <a:extLst>
              <a:ext uri="{FF2B5EF4-FFF2-40B4-BE49-F238E27FC236}">
                <a16:creationId xmlns:a16="http://schemas.microsoft.com/office/drawing/2014/main" id="{AC10DF04-6A69-49AF-8983-CA55DF34CBBC}"/>
              </a:ext>
            </a:extLst>
          </p:cNvPr>
          <p:cNvPicPr>
            <a:picLocks noChangeAspect="1"/>
          </p:cNvPicPr>
          <p:nvPr/>
        </p:nvPicPr>
        <p:blipFill rotWithShape="1">
          <a:blip r:embed="rId2">
            <a:extLst>
              <a:ext uri="{28A0092B-C50C-407E-A947-70E740481C1C}">
                <a14:useLocalDpi xmlns:a14="http://schemas.microsoft.com/office/drawing/2010/main" val="0"/>
              </a:ext>
            </a:extLst>
          </a:blip>
          <a:srcRect r="17298"/>
          <a:stretch/>
        </p:blipFill>
        <p:spPr>
          <a:xfrm>
            <a:off x="13631357" y="2684546"/>
            <a:ext cx="1592479" cy="1049440"/>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p:spPr>
      </p:pic>
      <p:pic>
        <p:nvPicPr>
          <p:cNvPr id="5" name="図 10">
            <a:extLst>
              <a:ext uri="{FF2B5EF4-FFF2-40B4-BE49-F238E27FC236}">
                <a16:creationId xmlns:a16="http://schemas.microsoft.com/office/drawing/2014/main" id="{BCAC9772-09D9-409D-A029-70844BB01CE8}"/>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74701" y="298613"/>
            <a:ext cx="2951188" cy="478240"/>
          </a:xfrm>
          <a:prstGeom prst="rect">
            <a:avLst/>
          </a:prstGeom>
          <a:noFill/>
          <a:ln>
            <a:noFill/>
          </a:ln>
        </p:spPr>
      </p:pic>
      <p:graphicFrame>
        <p:nvGraphicFramePr>
          <p:cNvPr id="19" name="Table 18">
            <a:extLst>
              <a:ext uri="{FF2B5EF4-FFF2-40B4-BE49-F238E27FC236}">
                <a16:creationId xmlns:a16="http://schemas.microsoft.com/office/drawing/2014/main" id="{6B20FAEE-8404-4C8D-B375-B8B24F1E084D}"/>
              </a:ext>
            </a:extLst>
          </p:cNvPr>
          <p:cNvGraphicFramePr>
            <a:graphicFrameLocks noGrp="1"/>
          </p:cNvGraphicFramePr>
          <p:nvPr>
            <p:extLst>
              <p:ext uri="{D42A27DB-BD31-4B8C-83A1-F6EECF244321}">
                <p14:modId xmlns:p14="http://schemas.microsoft.com/office/powerpoint/2010/main" val="2288991949"/>
              </p:ext>
            </p:extLst>
          </p:nvPr>
        </p:nvGraphicFramePr>
        <p:xfrm>
          <a:off x="320964" y="965502"/>
          <a:ext cx="13231088" cy="4419299"/>
        </p:xfrm>
        <a:graphic>
          <a:graphicData uri="http://schemas.openxmlformats.org/drawingml/2006/table">
            <a:tbl>
              <a:tblPr/>
              <a:tblGrid>
                <a:gridCol w="845127">
                  <a:extLst>
                    <a:ext uri="{9D8B030D-6E8A-4147-A177-3AD203B41FA5}">
                      <a16:colId xmlns:a16="http://schemas.microsoft.com/office/drawing/2014/main" val="1252920028"/>
                    </a:ext>
                  </a:extLst>
                </a:gridCol>
                <a:gridCol w="5474278">
                  <a:extLst>
                    <a:ext uri="{9D8B030D-6E8A-4147-A177-3AD203B41FA5}">
                      <a16:colId xmlns:a16="http://schemas.microsoft.com/office/drawing/2014/main" val="2526284398"/>
                    </a:ext>
                  </a:extLst>
                </a:gridCol>
                <a:gridCol w="247650">
                  <a:extLst>
                    <a:ext uri="{9D8B030D-6E8A-4147-A177-3AD203B41FA5}">
                      <a16:colId xmlns:a16="http://schemas.microsoft.com/office/drawing/2014/main" val="4149334390"/>
                    </a:ext>
                  </a:extLst>
                </a:gridCol>
                <a:gridCol w="3576316">
                  <a:extLst>
                    <a:ext uri="{9D8B030D-6E8A-4147-A177-3AD203B41FA5}">
                      <a16:colId xmlns:a16="http://schemas.microsoft.com/office/drawing/2014/main" val="557350908"/>
                    </a:ext>
                  </a:extLst>
                </a:gridCol>
                <a:gridCol w="1173612">
                  <a:extLst>
                    <a:ext uri="{9D8B030D-6E8A-4147-A177-3AD203B41FA5}">
                      <a16:colId xmlns:a16="http://schemas.microsoft.com/office/drawing/2014/main" val="881044052"/>
                    </a:ext>
                  </a:extLst>
                </a:gridCol>
                <a:gridCol w="1243470">
                  <a:extLst>
                    <a:ext uri="{9D8B030D-6E8A-4147-A177-3AD203B41FA5}">
                      <a16:colId xmlns:a16="http://schemas.microsoft.com/office/drawing/2014/main" val="3036667004"/>
                    </a:ext>
                  </a:extLst>
                </a:gridCol>
                <a:gridCol w="670635">
                  <a:extLst>
                    <a:ext uri="{9D8B030D-6E8A-4147-A177-3AD203B41FA5}">
                      <a16:colId xmlns:a16="http://schemas.microsoft.com/office/drawing/2014/main" val="1312082844"/>
                    </a:ext>
                  </a:extLst>
                </a:gridCol>
              </a:tblGrid>
              <a:tr h="314571">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a:noFill/>
                    </a:lnB>
                  </a:tcPr>
                </a:tc>
                <a:tc>
                  <a:txBody>
                    <a:bodyPr/>
                    <a:lstStyle/>
                    <a:p>
                      <a:pPr algn="ctr" fontAlgn="b"/>
                      <a:r>
                        <a:rPr lang="en-US" sz="1300" b="1" i="0" u="none" strike="noStrike" dirty="0">
                          <a:solidFill>
                            <a:srgbClr val="000000"/>
                          </a:solidFill>
                          <a:effectLst/>
                          <a:latin typeface="Calibri" panose="020F0502020204030204" pitchFamily="34" charset="0"/>
                        </a:rPr>
                        <a:t>PSTC METHODS</a:t>
                      </a:r>
                    </a:p>
                  </a:txBody>
                  <a:tcPr marL="4999" marR="4999" marT="4999"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Monomeric PVC</a:t>
                      </a:r>
                    </a:p>
                  </a:txBody>
                  <a:tcPr marL="4999" marR="4999" marT="4999"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Polymeric PVC</a:t>
                      </a:r>
                    </a:p>
                  </a:txBody>
                  <a:tcPr marL="4999" marR="4999" marT="4999"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l" fontAlgn="b"/>
                      <a:r>
                        <a:rPr lang="en-US" sz="1300" b="1" i="0" u="none" strike="noStrike" dirty="0">
                          <a:solidFill>
                            <a:srgbClr val="000000"/>
                          </a:solidFill>
                          <a:effectLst/>
                          <a:latin typeface="Calibri" panose="020F0502020204030204" pitchFamily="34" charset="0"/>
                        </a:rPr>
                        <a:t>UNITS</a:t>
                      </a:r>
                    </a:p>
                  </a:txBody>
                  <a:tcPr marL="4999" marR="4999" marT="4999" marB="0" anchor="b">
                    <a:lnL>
                      <a:noFill/>
                    </a:lnL>
                    <a:lnR>
                      <a:noFill/>
                    </a:lnR>
                    <a:lnT>
                      <a:noFill/>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3772203069"/>
                  </a:ext>
                </a:extLst>
              </a:tr>
              <a:tr h="191853">
                <a:tc rowSpan="5">
                  <a:txBody>
                    <a:bodyPr/>
                    <a:lstStyle/>
                    <a:p>
                      <a:pPr algn="ctr" fontAlgn="ctr"/>
                      <a:r>
                        <a:rPr lang="en-US" sz="1600" b="1" i="0" u="none" strike="noStrike" dirty="0">
                          <a:solidFill>
                            <a:srgbClr val="000000"/>
                          </a:solidFill>
                          <a:effectLst/>
                          <a:latin typeface="Calibri" panose="020F0502020204030204" pitchFamily="34" charset="0"/>
                        </a:rPr>
                        <a:t>BTX-440</a:t>
                      </a:r>
                    </a:p>
                  </a:txBody>
                  <a:tcPr marL="4999" marR="4999" marT="499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5">
                  <a:txBody>
                    <a:bodyPr/>
                    <a:lstStyle/>
                    <a:p>
                      <a:pPr marL="91440" algn="ctr" fontAlgn="ctr"/>
                      <a:r>
                        <a:rPr lang="en-US" sz="1200" b="1" i="0" u="none" strike="noStrike" dirty="0">
                          <a:solidFill>
                            <a:srgbClr val="000000"/>
                          </a:solidFill>
                          <a:effectLst/>
                          <a:latin typeface="Calibri" panose="020F0502020204030204" pitchFamily="34" charset="0"/>
                        </a:rPr>
                        <a:t>A solvent acrylic permanent PSA designed for general purpose PVC graphics requiring outdoor durability &amp; shrink resistance. Used with the most flexible PVC's, giving excellent anchorage to monomeric &amp; polymeric PVC films. Displays excellent initial repositionability with some long-term removability.   For marking films, automotive decals, &amp; clear overlaminates. Its viscosity allows for gap, knife over roll, reverse roll, or comma coating for flawless lamination, wetting and best aesthetics. </a:t>
                      </a:r>
                    </a:p>
                  </a:txBody>
                  <a:tcPr marL="4999" marR="4999" marT="499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(15 MIN/180° PEEL/STAINLESS STEEL)</a:t>
                      </a:r>
                    </a:p>
                  </a:txBody>
                  <a:tcPr marL="4999" marR="4999" marT="4999" marB="0" anchor="b">
                    <a:lnL w="12700" cap="flat" cmpd="sng" algn="ctr">
                      <a:solidFill>
                        <a:srgbClr val="0070C0"/>
                      </a:solidFill>
                      <a:prstDash val="solid"/>
                      <a:round/>
                      <a:headEnd type="none" w="med" len="med"/>
                      <a:tailEnd type="none" w="med" len="med"/>
                    </a:lnL>
                    <a:lnR>
                      <a:noFill/>
                    </a:lnR>
                    <a:lnT w="12700" cap="flat" cmpd="sng" algn="ctr">
                      <a:solidFill>
                        <a:srgbClr val="0070C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3.0</a:t>
                      </a:r>
                    </a:p>
                  </a:txBody>
                  <a:tcPr marL="4999" marR="4999" marT="4999"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2.4</a:t>
                      </a:r>
                    </a:p>
                  </a:txBody>
                  <a:tcPr marL="4999" marR="4999" marT="4999" marB="0" anchor="b">
                    <a:lnL>
                      <a:noFill/>
                    </a:lnL>
                    <a:lnR>
                      <a:noFill/>
                    </a:lnR>
                    <a:lnT w="12700" cap="flat" cmpd="sng" algn="ctr">
                      <a:solidFill>
                        <a:srgbClr val="0070C0"/>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4999" marR="4999" marT="4999" marB="0" anchor="b">
                    <a:lnL>
                      <a:noFill/>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a:noFill/>
                    </a:lnB>
                  </a:tcPr>
                </a:tc>
                <a:extLst>
                  <a:ext uri="{0D108BD9-81ED-4DB2-BD59-A6C34878D82A}">
                    <a16:rowId xmlns:a16="http://schemas.microsoft.com/office/drawing/2014/main" val="1679309198"/>
                  </a:ext>
                </a:extLst>
              </a:tr>
              <a:tr h="191853">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(24 HOUR/180° PEEL/STAINLESS STEEL)</a:t>
                      </a:r>
                    </a:p>
                  </a:txBody>
                  <a:tcPr marL="4999" marR="4999" marT="4999"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4.0</a:t>
                      </a:r>
                    </a:p>
                  </a:txBody>
                  <a:tcPr marL="4999" marR="4999" marT="499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3.6</a:t>
                      </a:r>
                    </a:p>
                  </a:txBody>
                  <a:tcPr marL="4999" marR="4999" marT="4999"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4999" marR="4999" marT="4999" marB="0" anchor="b">
                    <a:lnL>
                      <a:noFill/>
                    </a:lnL>
                    <a:lnR w="127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713767385"/>
                  </a:ext>
                </a:extLst>
              </a:tr>
              <a:tr h="191853">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(7 DAYS/180° PEEL/STAINLESS STEEL,AGED)</a:t>
                      </a:r>
                    </a:p>
                  </a:txBody>
                  <a:tcPr marL="4999" marR="4999" marT="4999"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4.2</a:t>
                      </a:r>
                    </a:p>
                  </a:txBody>
                  <a:tcPr marL="4999" marR="4999" marT="499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3.6</a:t>
                      </a:r>
                    </a:p>
                  </a:txBody>
                  <a:tcPr marL="4999" marR="4999" marT="4999"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4999" marR="4999" marT="4999" marB="0" anchor="b">
                    <a:lnL>
                      <a:noFill/>
                    </a:lnL>
                    <a:lnR w="127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1675927594"/>
                  </a:ext>
                </a:extLst>
              </a:tr>
              <a:tr h="191853">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DRY COAT WEIGHT</a:t>
                      </a:r>
                    </a:p>
                  </a:txBody>
                  <a:tcPr marL="4999" marR="4999" marT="4999" marB="0" anchor="b">
                    <a:lnL w="12700" cap="flat" cmpd="sng" algn="ctr">
                      <a:solidFill>
                        <a:srgbClr val="0070C0"/>
                      </a:solidFill>
                      <a:prstDash val="solid"/>
                      <a:round/>
                      <a:headEnd type="none" w="med" len="med"/>
                      <a:tailEnd type="none" w="med" len="med"/>
                    </a:lnL>
                    <a:lnR>
                      <a:noFill/>
                    </a:lnR>
                    <a:lnT>
                      <a:noFill/>
                    </a:lnT>
                    <a:lnB>
                      <a:noFill/>
                    </a:lnB>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25.0</a:t>
                      </a:r>
                    </a:p>
                  </a:txBody>
                  <a:tcPr marL="4999" marR="4999" marT="4999"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g/m</a:t>
                      </a:r>
                      <a:r>
                        <a:rPr lang="en-US" sz="1400" b="1" i="0" u="none" strike="noStrike" baseline="30000" dirty="0">
                          <a:solidFill>
                            <a:srgbClr val="000000"/>
                          </a:solidFill>
                          <a:effectLst/>
                          <a:latin typeface="Calibri" panose="020F0502020204030204" pitchFamily="34" charset="0"/>
                        </a:rPr>
                        <a:t>2</a:t>
                      </a:r>
                      <a:endParaRPr lang="en-US" sz="1400" b="1" i="0" u="none" strike="noStrike" dirty="0">
                        <a:solidFill>
                          <a:srgbClr val="000000"/>
                        </a:solidFill>
                        <a:effectLst/>
                        <a:latin typeface="Calibri" panose="020F0502020204030204" pitchFamily="34" charset="0"/>
                      </a:endParaRPr>
                    </a:p>
                  </a:txBody>
                  <a:tcPr marL="4999" marR="4999" marT="4999" marB="0" anchor="b">
                    <a:lnL>
                      <a:noFill/>
                    </a:lnL>
                    <a:lnR w="12700" cap="flat" cmpd="sng" algn="ctr">
                      <a:solidFill>
                        <a:srgbClr val="0070C0"/>
                      </a:solidFill>
                      <a:prstDash val="solid"/>
                      <a:round/>
                      <a:headEnd type="none" w="med" len="med"/>
                      <a:tailEnd type="none" w="med" len="med"/>
                    </a:lnR>
                    <a:lnT>
                      <a:noFill/>
                    </a:lnT>
                    <a:lnB>
                      <a:noFill/>
                    </a:lnB>
                  </a:tcPr>
                </a:tc>
                <a:extLst>
                  <a:ext uri="{0D108BD9-81ED-4DB2-BD59-A6C34878D82A}">
                    <a16:rowId xmlns:a16="http://schemas.microsoft.com/office/drawing/2014/main" val="476593670"/>
                  </a:ext>
                </a:extLst>
              </a:tr>
              <a:tr h="105081">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Shear (1"X1"X1KG)</a:t>
                      </a:r>
                    </a:p>
                  </a:txBody>
                  <a:tcPr marL="4999" marR="4999" marT="4999" marB="0" anchor="b">
                    <a:lnL w="12700" cap="flat" cmpd="sng" algn="ctr">
                      <a:solidFill>
                        <a:srgbClr val="0070C0"/>
                      </a:solidFill>
                      <a:prstDash val="solid"/>
                      <a:round/>
                      <a:headEnd type="none" w="med" len="med"/>
                      <a:tailEnd type="none" w="med" len="med"/>
                    </a:lnL>
                    <a:lnR>
                      <a:noFill/>
                    </a:lnR>
                    <a:lnT>
                      <a:noFill/>
                    </a:lnT>
                    <a:lnB w="12700" cap="flat" cmpd="sng" algn="ctr">
                      <a:solidFill>
                        <a:srgbClr val="0070C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 </a:t>
                      </a:r>
                    </a:p>
                  </a:txBody>
                  <a:tcPr marL="4999" marR="4999" marT="4999"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&gt;168</a:t>
                      </a:r>
                    </a:p>
                  </a:txBody>
                  <a:tcPr marL="4999" marR="4999" marT="4999"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hours</a:t>
                      </a:r>
                    </a:p>
                  </a:txBody>
                  <a:tcPr marL="4999" marR="4999" marT="4999" marB="0" anchor="b">
                    <a:lnL>
                      <a:noFill/>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tcPr>
                </a:tc>
                <a:extLst>
                  <a:ext uri="{0D108BD9-81ED-4DB2-BD59-A6C34878D82A}">
                    <a16:rowId xmlns:a16="http://schemas.microsoft.com/office/drawing/2014/main" val="546486792"/>
                  </a:ext>
                </a:extLst>
              </a:tr>
              <a:tr h="0">
                <a:tc>
                  <a:txBody>
                    <a:bodyPr/>
                    <a:lstStyle/>
                    <a:p>
                      <a:pPr algn="ctr" fontAlgn="ctr"/>
                      <a:endParaRPr lang="en-US" sz="1600" b="0" i="0" u="none" strike="noStrike" dirty="0">
                        <a:solidFill>
                          <a:srgbClr val="000000"/>
                        </a:solidFill>
                        <a:effectLst/>
                        <a:latin typeface="Calibri" panose="020F0502020204030204" pitchFamily="34" charset="0"/>
                      </a:endParaRPr>
                    </a:p>
                  </a:txBody>
                  <a:tcPr marL="4999" marR="4999" marT="4999"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4999" marR="4999" marT="4999"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a:noFill/>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0070C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0070C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0070C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0070C0"/>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2035878030"/>
                  </a:ext>
                </a:extLst>
              </a:tr>
              <a:tr h="160799">
                <a:tc rowSpan="5">
                  <a:txBody>
                    <a:bodyPr/>
                    <a:lstStyle/>
                    <a:p>
                      <a:pPr algn="ctr" fontAlgn="ctr"/>
                      <a:r>
                        <a:rPr lang="en-US" sz="1600" b="1" i="0" u="none" strike="noStrike" dirty="0">
                          <a:solidFill>
                            <a:srgbClr val="000000"/>
                          </a:solidFill>
                          <a:effectLst/>
                          <a:latin typeface="Calibri" panose="020F0502020204030204" pitchFamily="34" charset="0"/>
                        </a:rPr>
                        <a:t>BTX-443</a:t>
                      </a:r>
                    </a:p>
                  </a:txBody>
                  <a:tcPr marL="6321" marR="6321" marT="632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5">
                  <a:txBody>
                    <a:bodyPr/>
                    <a:lstStyle/>
                    <a:p>
                      <a:pPr algn="ctr" fontAlgn="ctr"/>
                      <a:r>
                        <a:rPr lang="en-US" sz="1200" b="1" i="0" u="none" strike="noStrike" dirty="0">
                          <a:solidFill>
                            <a:srgbClr val="000000"/>
                          </a:solidFill>
                          <a:effectLst/>
                          <a:latin typeface="Calibri" panose="020F0502020204030204" pitchFamily="34" charset="0"/>
                        </a:rPr>
                        <a:t>A solvent acrylic permanent PSA, designed for PVC graphics requiring outdoor durability and shrink resistance &amp; slightly higher Peel Values. It is well suited to the most flexible PVC's, giving excellent anchorage to many monomeric and polymeric PVC facestocks. The viscosity range offers level coating with gap, knife over roll, reverse roll, or comma coating. Excellent wetting &amp; coat ability.  </a:t>
                      </a:r>
                    </a:p>
                  </a:txBody>
                  <a:tcPr marL="6321" marR="6321" marT="632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algn="l" fontAlgn="b"/>
                      <a:r>
                        <a:rPr lang="en-US" sz="1200" b="1" i="1" u="none" strike="noStrike" dirty="0">
                          <a:solidFill>
                            <a:srgbClr val="000000"/>
                          </a:solidFill>
                          <a:effectLst/>
                          <a:latin typeface="Calibri" panose="020F0502020204030204" pitchFamily="34" charset="0"/>
                        </a:rPr>
                        <a:t> (15 MIN/180° PEEL/STAINLESS STEEL)</a:t>
                      </a:r>
                    </a:p>
                  </a:txBody>
                  <a:tcPr marL="6321" marR="6321" marT="6321" marB="0" anchor="b">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3.2</a:t>
                      </a:r>
                    </a:p>
                  </a:txBody>
                  <a:tcPr marL="6321" marR="6321" marT="6321"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2.9</a:t>
                      </a:r>
                    </a:p>
                  </a:txBody>
                  <a:tcPr marL="6321" marR="6321" marT="6321"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6321" marR="6321" marT="6321" marB="0" anchor="b">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extLst>
                  <a:ext uri="{0D108BD9-81ED-4DB2-BD59-A6C34878D82A}">
                    <a16:rowId xmlns:a16="http://schemas.microsoft.com/office/drawing/2014/main" val="1538625480"/>
                  </a:ext>
                </a:extLst>
              </a:tr>
              <a:tr h="193015">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algn="l" fontAlgn="b"/>
                      <a:r>
                        <a:rPr lang="en-US" sz="1200" b="1" i="1" u="none" strike="noStrike" dirty="0">
                          <a:solidFill>
                            <a:srgbClr val="000000"/>
                          </a:solidFill>
                          <a:effectLst/>
                          <a:latin typeface="Calibri" panose="020F0502020204030204" pitchFamily="34" charset="0"/>
                        </a:rPr>
                        <a:t> (24 HOUR/180° PEEL/STAINLESS STEEL)</a:t>
                      </a:r>
                    </a:p>
                  </a:txBody>
                  <a:tcPr marL="6321" marR="6321" marT="6321"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5.2</a:t>
                      </a:r>
                    </a:p>
                  </a:txBody>
                  <a:tcPr marL="6321" marR="6321" marT="6321"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5.2</a:t>
                      </a:r>
                    </a:p>
                  </a:txBody>
                  <a:tcPr marL="6321" marR="6321" marT="6321"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6321" marR="6321" marT="6321"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375767542"/>
                  </a:ext>
                </a:extLst>
              </a:tr>
              <a:tr h="193015">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algn="l" fontAlgn="b"/>
                      <a:r>
                        <a:rPr lang="en-US" sz="1200" b="1" i="1" u="none" strike="noStrike" dirty="0">
                          <a:solidFill>
                            <a:srgbClr val="000000"/>
                          </a:solidFill>
                          <a:effectLst/>
                          <a:latin typeface="Calibri" panose="020F0502020204030204" pitchFamily="34" charset="0"/>
                        </a:rPr>
                        <a:t> (7 DAYS/180° PEEL/STAINLESS STEEL, AGED)</a:t>
                      </a:r>
                    </a:p>
                  </a:txBody>
                  <a:tcPr marL="6321" marR="6321" marT="6321"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5.3</a:t>
                      </a:r>
                    </a:p>
                  </a:txBody>
                  <a:tcPr marL="6321" marR="6321" marT="6321"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5.6</a:t>
                      </a:r>
                    </a:p>
                  </a:txBody>
                  <a:tcPr marL="6321" marR="6321" marT="6321"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6321" marR="6321" marT="6321"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872345337"/>
                  </a:ext>
                </a:extLst>
              </a:tr>
              <a:tr h="116440">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algn="l" fontAlgn="b"/>
                      <a:r>
                        <a:rPr lang="en-US" sz="1200" b="1" i="1" u="none" strike="noStrike" dirty="0">
                          <a:solidFill>
                            <a:srgbClr val="000000"/>
                          </a:solidFill>
                          <a:effectLst/>
                          <a:latin typeface="Calibri" panose="020F0502020204030204" pitchFamily="34" charset="0"/>
                        </a:rPr>
                        <a:t> DRY COAT WEIGHT</a:t>
                      </a:r>
                    </a:p>
                  </a:txBody>
                  <a:tcPr marL="6321" marR="6321" marT="6321"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321" marR="6321" marT="6321"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25.0</a:t>
                      </a:r>
                    </a:p>
                  </a:txBody>
                  <a:tcPr marL="6321" marR="6321" marT="6321"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g/m</a:t>
                      </a:r>
                      <a:r>
                        <a:rPr lang="en-US" sz="1400" b="1" i="0" u="none" strike="noStrike" baseline="30000" dirty="0">
                          <a:solidFill>
                            <a:srgbClr val="000000"/>
                          </a:solidFill>
                          <a:effectLst/>
                          <a:latin typeface="Calibri" panose="020F0502020204030204" pitchFamily="34" charset="0"/>
                        </a:rPr>
                        <a:t>2</a:t>
                      </a:r>
                      <a:endParaRPr lang="en-US" sz="1400" b="1" i="0" u="none" strike="noStrike" dirty="0">
                        <a:solidFill>
                          <a:srgbClr val="000000"/>
                        </a:solidFill>
                        <a:effectLst/>
                        <a:latin typeface="Calibri" panose="020F0502020204030204" pitchFamily="34" charset="0"/>
                      </a:endParaRPr>
                    </a:p>
                  </a:txBody>
                  <a:tcPr marL="6321" marR="6321" marT="6321"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2438062446"/>
                  </a:ext>
                </a:extLst>
              </a:tr>
              <a:tr h="0">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algn="l" fontAlgn="b"/>
                      <a:r>
                        <a:rPr lang="en-US" sz="1200" b="1" i="1" u="none" strike="noStrike" dirty="0">
                          <a:solidFill>
                            <a:srgbClr val="000000"/>
                          </a:solidFill>
                          <a:effectLst/>
                          <a:latin typeface="Calibri" panose="020F0502020204030204" pitchFamily="34" charset="0"/>
                        </a:rPr>
                        <a:t> SHEAR (1"x1"x1 KG)</a:t>
                      </a:r>
                    </a:p>
                  </a:txBody>
                  <a:tcPr marL="6321" marR="6321" marT="6321" marB="0" anchor="b">
                    <a:lnL w="12700" cap="flat" cmpd="sng" algn="ctr">
                      <a:solidFill>
                        <a:srgbClr val="4472C4"/>
                      </a:solidFill>
                      <a:prstDash val="solid"/>
                      <a:round/>
                      <a:headEnd type="none" w="med" len="med"/>
                      <a:tailEnd type="none" w="med" len="med"/>
                    </a:lnL>
                    <a:lnR>
                      <a:noFill/>
                    </a:lnR>
                    <a:lnT>
                      <a:noFill/>
                    </a:lnT>
                    <a:lnB w="12700" cap="flat" cmpd="sng" algn="ctr">
                      <a:solidFill>
                        <a:srgbClr val="4472C4"/>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 </a:t>
                      </a:r>
                    </a:p>
                  </a:txBody>
                  <a:tcPr marL="6321" marR="6321" marT="6321" marB="0" anchor="b">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&gt;168</a:t>
                      </a:r>
                    </a:p>
                  </a:txBody>
                  <a:tcPr marL="6321" marR="6321" marT="6321" marB="0" anchor="b">
                    <a:lnL>
                      <a:noFill/>
                    </a:lnL>
                    <a:lnR>
                      <a:noFill/>
                    </a:lnR>
                    <a:lnT>
                      <a:noFill/>
                    </a:lnT>
                    <a:lnB w="12700" cap="flat" cmpd="sng" algn="ctr">
                      <a:solidFill>
                        <a:srgbClr val="4472C4"/>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hours</a:t>
                      </a:r>
                    </a:p>
                  </a:txBody>
                  <a:tcPr marL="6321" marR="6321" marT="6321" marB="0" anchor="b">
                    <a:lnL>
                      <a:noFill/>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73606545"/>
                  </a:ext>
                </a:extLst>
              </a:tr>
              <a:tr h="67238">
                <a:tc>
                  <a:txBody>
                    <a:bodyPr/>
                    <a:lstStyle/>
                    <a:p>
                      <a:pPr algn="ctr" fontAlgn="ctr"/>
                      <a:endParaRPr lang="en-US" sz="1600" b="0" i="0" u="none" strike="noStrike" dirty="0">
                        <a:solidFill>
                          <a:srgbClr val="000000"/>
                        </a:solidFill>
                        <a:effectLst/>
                        <a:latin typeface="Calibri" panose="020F0502020204030204" pitchFamily="34" charset="0"/>
                      </a:endParaRPr>
                    </a:p>
                  </a:txBody>
                  <a:tcPr marL="4999" marR="4999" marT="4999"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4999" marR="4999" marT="4999"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a:noFill/>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240330006"/>
                  </a:ext>
                </a:extLst>
              </a:tr>
              <a:tr h="134355">
                <a:tc rowSpan="5">
                  <a:txBody>
                    <a:bodyPr/>
                    <a:lstStyle/>
                    <a:p>
                      <a:pPr algn="ctr" fontAlgn="ctr"/>
                      <a:r>
                        <a:rPr lang="en-US" sz="1600" b="1" i="0" u="none" strike="noStrike" dirty="0">
                          <a:solidFill>
                            <a:srgbClr val="000000"/>
                          </a:solidFill>
                          <a:effectLst/>
                          <a:latin typeface="Calibri" panose="020F0502020204030204" pitchFamily="34" charset="0"/>
                        </a:rPr>
                        <a:t>BTX-441R</a:t>
                      </a:r>
                    </a:p>
                  </a:txBody>
                  <a:tcPr marL="4999" marR="4999" marT="499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rowSpan="5">
                  <a:txBody>
                    <a:bodyPr/>
                    <a:lstStyle/>
                    <a:p>
                      <a:pPr algn="ctr" fontAlgn="ctr"/>
                      <a:r>
                        <a:rPr lang="en-US" sz="1200" b="1" i="0" u="none" strike="noStrike" dirty="0">
                          <a:solidFill>
                            <a:srgbClr val="000000"/>
                          </a:solidFill>
                          <a:effectLst/>
                          <a:latin typeface="Calibri" panose="020F0502020204030204" pitchFamily="34" charset="0"/>
                        </a:rPr>
                        <a:t>A solvent acrylic removable PSA. For temporary durable removable graphics, this PSA anchors well to flexible monomeric and polymeric calendered PVC films. Has excellent initial and long-term adhesion characteristics with minimal build. A great choice for transit graphics, base film PSA for floor signage, durable window graphics, wall murals, temporary hobby decals, or custom automobile graphics and wraps. </a:t>
                      </a:r>
                    </a:p>
                  </a:txBody>
                  <a:tcPr marL="4999" marR="4999" marT="499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(15 MIN/180° PEEL/STAINLESS STEEL)</a:t>
                      </a:r>
                    </a:p>
                  </a:txBody>
                  <a:tcPr marL="4999" marR="4999" marT="4999" marB="0" anchor="b">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1.3</a:t>
                      </a:r>
                    </a:p>
                  </a:txBody>
                  <a:tcPr marL="4999" marR="4999" marT="4999"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1.3</a:t>
                      </a:r>
                    </a:p>
                  </a:txBody>
                  <a:tcPr marL="4999" marR="4999" marT="4999"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4999" marR="4999" marT="4999" marB="0" anchor="b">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extLst>
                  <a:ext uri="{0D108BD9-81ED-4DB2-BD59-A6C34878D82A}">
                    <a16:rowId xmlns:a16="http://schemas.microsoft.com/office/drawing/2014/main" val="2886346539"/>
                  </a:ext>
                </a:extLst>
              </a:tr>
              <a:tr h="191853">
                <a:tc vMerge="1">
                  <a:txBody>
                    <a:bodyPr/>
                    <a:lstStyle/>
                    <a:p>
                      <a:pPr algn="ctr" fontAlgn="ctr"/>
                      <a:r>
                        <a:rPr lang="en-US" sz="1600" b="0" i="0" u="none" strike="noStrike" dirty="0">
                          <a:solidFill>
                            <a:srgbClr val="000000"/>
                          </a:solidFill>
                          <a:effectLst/>
                          <a:latin typeface="Calibri" panose="020F0502020204030204" pitchFamily="34" charset="0"/>
                        </a:rPr>
                        <a:t>BTX20-012R</a:t>
                      </a:r>
                    </a:p>
                  </a:txBody>
                  <a:tcPr marL="4999" marR="4999" marT="4999"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a:noFill/>
                    </a:lnT>
                    <a:lnB w="12700" cap="flat" cmpd="sng" algn="ctr">
                      <a:solidFill>
                        <a:srgbClr val="0070C0"/>
                      </a:solidFill>
                      <a:prstDash val="solid"/>
                      <a:round/>
                      <a:headEnd type="none" w="med" len="med"/>
                      <a:tailEnd type="none" w="med" len="med"/>
                    </a:lnB>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(24 HOUR/180° PEEL/STAINLESS STEEL)</a:t>
                      </a:r>
                    </a:p>
                  </a:txBody>
                  <a:tcPr marL="4999" marR="4999" marT="4999"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2.0</a:t>
                      </a:r>
                    </a:p>
                  </a:txBody>
                  <a:tcPr marL="4999" marR="4999" marT="499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1.8</a:t>
                      </a:r>
                    </a:p>
                  </a:txBody>
                  <a:tcPr marL="4999" marR="4999" marT="4999"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4999" marR="4999" marT="4999"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3368247280"/>
                  </a:ext>
                </a:extLst>
              </a:tr>
              <a:tr h="191853">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(7 DAYS/180° PEEL/STAINLESS STEEL,AGED)</a:t>
                      </a:r>
                    </a:p>
                  </a:txBody>
                  <a:tcPr marL="4999" marR="4999" marT="4999"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2.2</a:t>
                      </a:r>
                    </a:p>
                  </a:txBody>
                  <a:tcPr marL="4999" marR="4999" marT="499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2.6</a:t>
                      </a:r>
                    </a:p>
                  </a:txBody>
                  <a:tcPr marL="4999" marR="4999" marT="4999"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4999" marR="4999" marT="4999"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3030390284"/>
                  </a:ext>
                </a:extLst>
              </a:tr>
              <a:tr h="191853">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DRY COAT WEIGHT</a:t>
                      </a:r>
                    </a:p>
                  </a:txBody>
                  <a:tcPr marL="4999" marR="4999" marT="4999"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25</a:t>
                      </a:r>
                    </a:p>
                  </a:txBody>
                  <a:tcPr marL="4999" marR="4999" marT="4999"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g/m</a:t>
                      </a:r>
                      <a:r>
                        <a:rPr lang="en-US" sz="1400" b="1" i="0" u="none" strike="noStrike" baseline="30000" dirty="0">
                          <a:solidFill>
                            <a:srgbClr val="000000"/>
                          </a:solidFill>
                          <a:effectLst/>
                          <a:latin typeface="Calibri" panose="020F0502020204030204" pitchFamily="34" charset="0"/>
                        </a:rPr>
                        <a:t>2</a:t>
                      </a:r>
                      <a:endParaRPr lang="en-US" sz="1400" b="1" i="0" u="none" strike="noStrike" dirty="0">
                        <a:solidFill>
                          <a:srgbClr val="000000"/>
                        </a:solidFill>
                        <a:effectLst/>
                        <a:latin typeface="Calibri" panose="020F0502020204030204" pitchFamily="34" charset="0"/>
                      </a:endParaRPr>
                    </a:p>
                  </a:txBody>
                  <a:tcPr marL="4999" marR="4999" marT="4999"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1394474494"/>
                  </a:ext>
                </a:extLst>
              </a:tr>
              <a:tr h="0">
                <a:tc vMerge="1">
                  <a:txBody>
                    <a:bodyPr/>
                    <a:lstStyle/>
                    <a:p>
                      <a:endParaRPr lang="en-US"/>
                    </a:p>
                  </a:txBody>
                  <a:tcPr/>
                </a:tc>
                <a:tc vMerge="1">
                  <a:txBody>
                    <a:bodyPr/>
                    <a:lstStyle/>
                    <a:p>
                      <a:endParaRPr lang="en-US"/>
                    </a:p>
                  </a:txBody>
                  <a:tcPr/>
                </a:tc>
                <a:tc>
                  <a:txBody>
                    <a:bodyPr/>
                    <a:lstStyle/>
                    <a:p>
                      <a:pPr algn="l" fontAlgn="b"/>
                      <a:endParaRPr lang="en-US" sz="900" b="0" i="0" u="none" strike="noStrike" dirty="0">
                        <a:solidFill>
                          <a:srgbClr val="000000"/>
                        </a:solidFill>
                        <a:effectLst/>
                        <a:latin typeface="Calibri" panose="020F0502020204030204" pitchFamily="34" charset="0"/>
                      </a:endParaRPr>
                    </a:p>
                  </a:txBody>
                  <a:tcPr marL="4999" marR="4999" marT="4999"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tcPr>
                </a:tc>
                <a:tc>
                  <a:txBody>
                    <a:bodyPr/>
                    <a:lstStyle/>
                    <a:p>
                      <a:pPr marL="91440" algn="l" fontAlgn="b"/>
                      <a:r>
                        <a:rPr lang="en-US" sz="1200" b="1" i="1" u="none" strike="noStrike" dirty="0">
                          <a:solidFill>
                            <a:srgbClr val="000000"/>
                          </a:solidFill>
                          <a:effectLst/>
                          <a:latin typeface="Calibri" panose="020F0502020204030204" pitchFamily="34" charset="0"/>
                        </a:rPr>
                        <a:t>Shear (1”x1”x1kg)</a:t>
                      </a:r>
                    </a:p>
                  </a:txBody>
                  <a:tcPr marL="4999" marR="4999" marT="4999" marB="0" anchor="b">
                    <a:lnL w="12700" cap="flat" cmpd="sng" algn="ctr">
                      <a:solidFill>
                        <a:srgbClr val="4472C4"/>
                      </a:solidFill>
                      <a:prstDash val="solid"/>
                      <a:round/>
                      <a:headEnd type="none" w="med" len="med"/>
                      <a:tailEnd type="none" w="med" len="med"/>
                    </a:lnL>
                    <a:lnR>
                      <a:noFill/>
                    </a:lnR>
                    <a:lnT>
                      <a:noFill/>
                    </a:lnT>
                    <a:lnB w="12700" cap="flat" cmpd="sng" algn="ctr">
                      <a:solidFill>
                        <a:schemeClr val="accent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 </a:t>
                      </a:r>
                    </a:p>
                  </a:txBody>
                  <a:tcPr marL="4999" marR="4999" marT="4999" marB="0" anchor="b">
                    <a:lnL>
                      <a:noFill/>
                    </a:lnL>
                    <a:lnR>
                      <a:noFill/>
                    </a:lnR>
                    <a:lnT>
                      <a:noFill/>
                    </a:lnT>
                    <a:lnB w="12700" cap="flat" cmpd="sng" algn="ctr">
                      <a:solidFill>
                        <a:schemeClr val="accent1"/>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&gt;168</a:t>
                      </a:r>
                    </a:p>
                  </a:txBody>
                  <a:tcPr marL="4999" marR="4999" marT="4999" marB="0" anchor="b">
                    <a:lnL>
                      <a:noFill/>
                    </a:lnL>
                    <a:lnR>
                      <a:noFill/>
                    </a:lnR>
                    <a:lnT>
                      <a:noFill/>
                    </a:lnT>
                    <a:lnB w="12700" cap="flat" cmpd="sng" algn="ctr">
                      <a:solidFill>
                        <a:schemeClr val="accent1"/>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hours</a:t>
                      </a:r>
                    </a:p>
                  </a:txBody>
                  <a:tcPr marL="4999" marR="4999" marT="4999" marB="0" anchor="b">
                    <a:lnL>
                      <a:noFill/>
                    </a:lnL>
                    <a:lnR w="12700" cap="flat" cmpd="sng" algn="ctr">
                      <a:solidFill>
                        <a:srgbClr val="4472C4"/>
                      </a:solidFill>
                      <a:prstDash val="solid"/>
                      <a:round/>
                      <a:headEnd type="none" w="med" len="med"/>
                      <a:tailEnd type="none" w="med" len="med"/>
                    </a:lnR>
                    <a:lnT>
                      <a:noFill/>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993053713"/>
                  </a:ext>
                </a:extLst>
              </a:tr>
              <a:tr h="314571">
                <a:tc gridSpan="7">
                  <a:txBody>
                    <a:bodyPr/>
                    <a:lstStyle/>
                    <a:p>
                      <a:pPr algn="ctr" fontAlgn="ctr"/>
                      <a:endParaRPr lang="en-US" sz="800" b="0" i="0" u="none" strike="noStrike" dirty="0">
                        <a:solidFill>
                          <a:srgbClr val="000000"/>
                        </a:solidFill>
                        <a:effectLst/>
                        <a:latin typeface="Calibri" panose="020F0502020204030204" pitchFamily="34" charset="0"/>
                      </a:endParaRPr>
                    </a:p>
                  </a:txBody>
                  <a:tcPr marL="4999" marR="4999" marT="4999" marB="0" anchor="ctr">
                    <a:lnL>
                      <a:noFill/>
                    </a:lnL>
                    <a:lnR>
                      <a:noFill/>
                    </a:lnR>
                    <a:lnT w="12700" cap="flat" cmpd="sng" algn="ctr">
                      <a:solidFill>
                        <a:schemeClr val="accent1"/>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6876373"/>
                  </a:ext>
                </a:extLst>
              </a:tr>
            </a:tbl>
          </a:graphicData>
        </a:graphic>
      </p:graphicFrame>
      <p:pic>
        <p:nvPicPr>
          <p:cNvPr id="22" name="図 11">
            <a:extLst>
              <a:ext uri="{FF2B5EF4-FFF2-40B4-BE49-F238E27FC236}">
                <a16:creationId xmlns:a16="http://schemas.microsoft.com/office/drawing/2014/main" id="{7B9C720A-B485-4530-983E-FCD503BE9ACD}"/>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8218" y="9393872"/>
            <a:ext cx="15544800" cy="719528"/>
          </a:xfrm>
          <a:prstGeom prst="rect">
            <a:avLst/>
          </a:prstGeom>
        </p:spPr>
      </p:pic>
      <p:sp>
        <p:nvSpPr>
          <p:cNvPr id="24" name="Slide Number Placeholder 23">
            <a:extLst>
              <a:ext uri="{FF2B5EF4-FFF2-40B4-BE49-F238E27FC236}">
                <a16:creationId xmlns:a16="http://schemas.microsoft.com/office/drawing/2014/main" id="{2E9669DF-7DD6-4673-AE45-375D98613FD4}"/>
              </a:ext>
            </a:extLst>
          </p:cNvPr>
          <p:cNvSpPr>
            <a:spLocks noGrp="1"/>
          </p:cNvSpPr>
          <p:nvPr>
            <p:ph type="sldNum" sz="quarter" idx="12"/>
          </p:nvPr>
        </p:nvSpPr>
        <p:spPr/>
        <p:txBody>
          <a:bodyPr/>
          <a:lstStyle/>
          <a:p>
            <a:fld id="{63A87B74-F78A-4DD3-B733-CA71221185D2}" type="slidenum">
              <a:rPr lang="en-US" smtClean="0"/>
              <a:t>1</a:t>
            </a:fld>
            <a:endParaRPr lang="en-US" dirty="0"/>
          </a:p>
        </p:txBody>
      </p:sp>
      <p:sp>
        <p:nvSpPr>
          <p:cNvPr id="25" name="Footer Placeholder 24">
            <a:extLst>
              <a:ext uri="{FF2B5EF4-FFF2-40B4-BE49-F238E27FC236}">
                <a16:creationId xmlns:a16="http://schemas.microsoft.com/office/drawing/2014/main" id="{E1F30426-B8A0-4F13-8449-D344E98FF185}"/>
              </a:ext>
            </a:extLst>
          </p:cNvPr>
          <p:cNvSpPr>
            <a:spLocks noGrp="1"/>
          </p:cNvSpPr>
          <p:nvPr>
            <p:ph type="ftr" sz="quarter" idx="11"/>
          </p:nvPr>
        </p:nvSpPr>
        <p:spPr>
          <a:xfrm>
            <a:off x="5149215" y="9322649"/>
            <a:ext cx="5246370" cy="719528"/>
          </a:xfrm>
        </p:spPr>
        <p:txBody>
          <a:bodyPr/>
          <a:lstStyle/>
          <a:p>
            <a:r>
              <a:rPr lang="en-US" dirty="0"/>
              <a:t>PAGE 3</a:t>
            </a:r>
          </a:p>
        </p:txBody>
      </p:sp>
      <p:sp>
        <p:nvSpPr>
          <p:cNvPr id="8" name="Parallelogram 7">
            <a:extLst>
              <a:ext uri="{FF2B5EF4-FFF2-40B4-BE49-F238E27FC236}">
                <a16:creationId xmlns:a16="http://schemas.microsoft.com/office/drawing/2014/main" id="{8C7055B2-2F96-4341-818C-74B637C1154E}"/>
              </a:ext>
            </a:extLst>
          </p:cNvPr>
          <p:cNvSpPr/>
          <p:nvPr/>
        </p:nvSpPr>
        <p:spPr>
          <a:xfrm>
            <a:off x="156850" y="134812"/>
            <a:ext cx="11636662" cy="862390"/>
          </a:xfrm>
          <a:prstGeom prst="parallelogram">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effectLst>
                  <a:innerShdw blurRad="63500" dist="50800" dir="18900000">
                    <a:prstClr val="black">
                      <a:alpha val="50000"/>
                    </a:prstClr>
                  </a:innerShdw>
                </a:effectLst>
                <a:latin typeface="Arial monospaced for SAP" panose="020B0609020202030204" pitchFamily="49" charset="0"/>
              </a:rPr>
              <a:t> </a:t>
            </a:r>
            <a:r>
              <a:rPr lang="en-US" sz="3800" b="1" i="1" dirty="0">
                <a:effectLst>
                  <a:innerShdw blurRad="63500" dist="50800" dir="18900000">
                    <a:prstClr val="black">
                      <a:alpha val="50000"/>
                    </a:prstClr>
                  </a:innerShdw>
                </a:effectLst>
                <a:latin typeface="Arial monospaced for SAP" panose="020B0609020202030204" pitchFamily="49" charset="0"/>
              </a:rPr>
              <a:t>Toyo Ink PSA’s for PVC GRAPHICS</a:t>
            </a:r>
          </a:p>
        </p:txBody>
      </p:sp>
      <p:graphicFrame>
        <p:nvGraphicFramePr>
          <p:cNvPr id="11" name="Table 10">
            <a:extLst>
              <a:ext uri="{FF2B5EF4-FFF2-40B4-BE49-F238E27FC236}">
                <a16:creationId xmlns:a16="http://schemas.microsoft.com/office/drawing/2014/main" id="{D9D6FD33-CAEA-4856-981F-488D5BDB111F}"/>
              </a:ext>
            </a:extLst>
          </p:cNvPr>
          <p:cNvGraphicFramePr>
            <a:graphicFrameLocks noGrp="1"/>
          </p:cNvGraphicFramePr>
          <p:nvPr>
            <p:extLst>
              <p:ext uri="{D42A27DB-BD31-4B8C-83A1-F6EECF244321}">
                <p14:modId xmlns:p14="http://schemas.microsoft.com/office/powerpoint/2010/main" val="302030122"/>
              </p:ext>
            </p:extLst>
          </p:nvPr>
        </p:nvGraphicFramePr>
        <p:xfrm>
          <a:off x="320963" y="4932519"/>
          <a:ext cx="13231089" cy="3333413"/>
        </p:xfrm>
        <a:graphic>
          <a:graphicData uri="http://schemas.openxmlformats.org/drawingml/2006/table">
            <a:tbl>
              <a:tblPr/>
              <a:tblGrid>
                <a:gridCol w="884383">
                  <a:extLst>
                    <a:ext uri="{9D8B030D-6E8A-4147-A177-3AD203B41FA5}">
                      <a16:colId xmlns:a16="http://schemas.microsoft.com/office/drawing/2014/main" val="375690936"/>
                    </a:ext>
                  </a:extLst>
                </a:gridCol>
                <a:gridCol w="5417126">
                  <a:extLst>
                    <a:ext uri="{9D8B030D-6E8A-4147-A177-3AD203B41FA5}">
                      <a16:colId xmlns:a16="http://schemas.microsoft.com/office/drawing/2014/main" val="665369502"/>
                    </a:ext>
                  </a:extLst>
                </a:gridCol>
                <a:gridCol w="235527">
                  <a:extLst>
                    <a:ext uri="{9D8B030D-6E8A-4147-A177-3AD203B41FA5}">
                      <a16:colId xmlns:a16="http://schemas.microsoft.com/office/drawing/2014/main" val="1046646666"/>
                    </a:ext>
                  </a:extLst>
                </a:gridCol>
                <a:gridCol w="3807507">
                  <a:extLst>
                    <a:ext uri="{9D8B030D-6E8A-4147-A177-3AD203B41FA5}">
                      <a16:colId xmlns:a16="http://schemas.microsoft.com/office/drawing/2014/main" val="1171654516"/>
                    </a:ext>
                  </a:extLst>
                </a:gridCol>
                <a:gridCol w="1097148">
                  <a:extLst>
                    <a:ext uri="{9D8B030D-6E8A-4147-A177-3AD203B41FA5}">
                      <a16:colId xmlns:a16="http://schemas.microsoft.com/office/drawing/2014/main" val="2214877561"/>
                    </a:ext>
                  </a:extLst>
                </a:gridCol>
                <a:gridCol w="1162456">
                  <a:extLst>
                    <a:ext uri="{9D8B030D-6E8A-4147-A177-3AD203B41FA5}">
                      <a16:colId xmlns:a16="http://schemas.microsoft.com/office/drawing/2014/main" val="1037942331"/>
                    </a:ext>
                  </a:extLst>
                </a:gridCol>
                <a:gridCol w="626942">
                  <a:extLst>
                    <a:ext uri="{9D8B030D-6E8A-4147-A177-3AD203B41FA5}">
                      <a16:colId xmlns:a16="http://schemas.microsoft.com/office/drawing/2014/main" val="1012254391"/>
                    </a:ext>
                  </a:extLst>
                </a:gridCol>
              </a:tblGrid>
              <a:tr h="391573">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a:noFill/>
                    </a:lnL>
                    <a:lnR>
                      <a:noFill/>
                    </a:lnR>
                    <a:lnT>
                      <a:noFill/>
                    </a:lnT>
                    <a:lnB w="12700" cap="flat" cmpd="sng" algn="ctr">
                      <a:solidFill>
                        <a:srgbClr val="0070C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a:noFill/>
                    </a:lnL>
                    <a:lnR>
                      <a:noFill/>
                    </a:lnR>
                    <a:lnT>
                      <a:noFill/>
                    </a:lnT>
                    <a:lnB>
                      <a:noFill/>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w="12700" cap="flat" cmpd="sng" algn="ctr">
                      <a:solidFill>
                        <a:srgbClr val="4472C4"/>
                      </a:solidFill>
                      <a:prstDash val="solid"/>
                      <a:round/>
                      <a:headEnd type="none" w="med" len="med"/>
                      <a:tailEnd type="none" w="med" len="med"/>
                    </a:lnB>
                  </a:tcPr>
                </a:tc>
                <a:tc>
                  <a:txBody>
                    <a:bodyPr/>
                    <a:lstStyle/>
                    <a:p>
                      <a:pPr algn="l"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a:noFill/>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318565613"/>
                  </a:ext>
                </a:extLst>
              </a:tr>
              <a:tr h="202286">
                <a:tc rowSpan="5">
                  <a:txBody>
                    <a:bodyPr/>
                    <a:lstStyle/>
                    <a:p>
                      <a:pPr algn="ctr" fontAlgn="ctr"/>
                      <a:r>
                        <a:rPr lang="en-US" sz="1600" b="1" i="0" u="none" strike="noStrike" dirty="0">
                          <a:solidFill>
                            <a:srgbClr val="000000"/>
                          </a:solidFill>
                          <a:effectLst/>
                          <a:latin typeface="Calibri" panose="020F0502020204030204" pitchFamily="34" charset="0"/>
                        </a:rPr>
                        <a:t>BTX-291</a:t>
                      </a:r>
                    </a:p>
                  </a:txBody>
                  <a:tcPr marL="6321" marR="6321" marT="632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5">
                  <a:txBody>
                    <a:bodyPr/>
                    <a:lstStyle/>
                    <a:p>
                      <a:pPr algn="ctr" fontAlgn="ctr"/>
                      <a:r>
                        <a:rPr lang="en-US" sz="1200" b="1" i="0" u="none" strike="noStrike" dirty="0">
                          <a:solidFill>
                            <a:srgbClr val="000000"/>
                          </a:solidFill>
                          <a:effectLst/>
                          <a:latin typeface="Calibri" panose="020F0502020204030204" pitchFamily="34" charset="0"/>
                        </a:rPr>
                        <a:t>A solvent acrylic permanent PSA for general purpose PVC graphics requiring outdoor durability and shrink resistance with the most flexible PVC's giving excellent anchorage to monomeric and polymeric PVC facestocks. Displays excellent initial repositionability &amp; some long-term removability. For marking films, automotive decals, &amp; clear overlaminates. The viscosity allows for gap, knife over roll, reverse roll, or comma coating for flawless lamination, wetting characteristics, and best aesthetics. </a:t>
                      </a:r>
                    </a:p>
                  </a:txBody>
                  <a:tcPr marL="6321" marR="6321" marT="632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(15 MIN/180° PEEL/STAINLESS STEEL)</a:t>
                      </a:r>
                    </a:p>
                  </a:txBody>
                  <a:tcPr marL="6321" marR="6321" marT="6321" marB="0" anchor="b">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3.4</a:t>
                      </a:r>
                    </a:p>
                  </a:txBody>
                  <a:tcPr marL="6321" marR="6321" marT="6321"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2.6</a:t>
                      </a:r>
                    </a:p>
                  </a:txBody>
                  <a:tcPr marL="6321" marR="6321" marT="6321"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6321" marR="6321" marT="6321" marB="0" anchor="b">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extLst>
                  <a:ext uri="{0D108BD9-81ED-4DB2-BD59-A6C34878D82A}">
                    <a16:rowId xmlns:a16="http://schemas.microsoft.com/office/drawing/2014/main" val="2691885969"/>
                  </a:ext>
                </a:extLst>
              </a:tr>
              <a:tr h="202286">
                <a:tc vMerge="1">
                  <a:txBody>
                    <a:bodyPr/>
                    <a:lstStyle/>
                    <a:p>
                      <a:endParaRPr lang="en-US"/>
                    </a:p>
                  </a:txBody>
                  <a:tcPr/>
                </a:tc>
                <a:tc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(24 HOUR/180° PEEL/STAINLESS STEEL)</a:t>
                      </a:r>
                    </a:p>
                  </a:txBody>
                  <a:tcPr marL="6321" marR="6321" marT="6321"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4.3</a:t>
                      </a:r>
                    </a:p>
                  </a:txBody>
                  <a:tcPr marL="6321" marR="6321" marT="6321"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3.8</a:t>
                      </a:r>
                    </a:p>
                  </a:txBody>
                  <a:tcPr marL="6321" marR="6321" marT="6321"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6321" marR="6321" marT="6321"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1070680069"/>
                  </a:ext>
                </a:extLst>
              </a:tr>
              <a:tr h="202286">
                <a:tc vMerge="1">
                  <a:txBody>
                    <a:bodyPr/>
                    <a:lstStyle/>
                    <a:p>
                      <a:endParaRPr lang="en-US"/>
                    </a:p>
                  </a:txBody>
                  <a:tcPr/>
                </a:tc>
                <a:tc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(7 DAYS/180° PEEL/STAINLESS STEEL, AGED)</a:t>
                      </a:r>
                    </a:p>
                  </a:txBody>
                  <a:tcPr marL="6321" marR="6321" marT="6321"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3.6</a:t>
                      </a:r>
                    </a:p>
                  </a:txBody>
                  <a:tcPr marL="6321" marR="6321" marT="6321"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3.5</a:t>
                      </a:r>
                    </a:p>
                  </a:txBody>
                  <a:tcPr marL="6321" marR="6321" marT="6321"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6321" marR="6321" marT="6321"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4084374807"/>
                  </a:ext>
                </a:extLst>
              </a:tr>
              <a:tr h="205954">
                <a:tc vMerge="1">
                  <a:txBody>
                    <a:bodyPr/>
                    <a:lstStyle/>
                    <a:p>
                      <a:endParaRPr lang="en-US"/>
                    </a:p>
                  </a:txBody>
                  <a:tcPr/>
                </a:tc>
                <a:tc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91440" algn="l" fontAlgn="b"/>
                      <a:r>
                        <a:rPr lang="en-US" sz="1200" b="1" i="1" u="none" strike="noStrike" dirty="0">
                          <a:solidFill>
                            <a:srgbClr val="000000"/>
                          </a:solidFill>
                          <a:effectLst/>
                          <a:latin typeface="Calibri" panose="020F0502020204030204" pitchFamily="34" charset="0"/>
                        </a:rPr>
                        <a:t>DRY COAT WEIGHT</a:t>
                      </a:r>
                    </a:p>
                  </a:txBody>
                  <a:tcPr marL="6321" marR="6321" marT="6321"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endParaRPr lang="en-US" sz="1400" b="1" i="0" u="none" strike="noStrike" dirty="0">
                        <a:solidFill>
                          <a:srgbClr val="000000"/>
                        </a:solidFill>
                        <a:effectLst/>
                        <a:latin typeface="Calibri" panose="020F0502020204030204" pitchFamily="34" charset="0"/>
                      </a:endParaRPr>
                    </a:p>
                  </a:txBody>
                  <a:tcPr marL="6321" marR="6321" marT="6321"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25.0</a:t>
                      </a:r>
                    </a:p>
                  </a:txBody>
                  <a:tcPr marL="6321" marR="6321" marT="6321"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g/m</a:t>
                      </a:r>
                      <a:r>
                        <a:rPr lang="en-US" sz="1400" b="1" i="0" u="none" strike="noStrike" baseline="30000" dirty="0">
                          <a:solidFill>
                            <a:srgbClr val="000000"/>
                          </a:solidFill>
                          <a:effectLst/>
                          <a:latin typeface="Calibri" panose="020F0502020204030204" pitchFamily="34" charset="0"/>
                        </a:rPr>
                        <a:t>2</a:t>
                      </a:r>
                      <a:endParaRPr lang="en-US" sz="1400" b="1" i="0" u="none" strike="noStrike" dirty="0">
                        <a:solidFill>
                          <a:srgbClr val="000000"/>
                        </a:solidFill>
                        <a:effectLst/>
                        <a:latin typeface="Calibri" panose="020F0502020204030204" pitchFamily="34" charset="0"/>
                      </a:endParaRPr>
                    </a:p>
                  </a:txBody>
                  <a:tcPr marL="6321" marR="6321" marT="6321"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3077232900"/>
                  </a:ext>
                </a:extLst>
              </a:tr>
              <a:tr h="371802">
                <a:tc vMerge="1">
                  <a:txBody>
                    <a:bodyPr/>
                    <a:lstStyle/>
                    <a:p>
                      <a:endParaRPr lang="en-US"/>
                    </a:p>
                  </a:txBody>
                  <a:tcPr/>
                </a:tc>
                <a:tc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marL="91440" marR="0" lvl="0" indent="0" algn="l" defTabSz="1341150" rtl="0" eaLnBrk="1" fontAlgn="b" latinLnBrk="0" hangingPunct="1">
                        <a:lnSpc>
                          <a:spcPct val="100000"/>
                        </a:lnSpc>
                        <a:spcBef>
                          <a:spcPts val="0"/>
                        </a:spcBef>
                        <a:spcAft>
                          <a:spcPts val="0"/>
                        </a:spcAft>
                        <a:buClrTx/>
                        <a:buSzTx/>
                        <a:buFontTx/>
                        <a:buNone/>
                        <a:tabLst/>
                        <a:defRPr/>
                      </a:pPr>
                      <a:endParaRPr lang="en-US" sz="1200" b="1" i="1" u="none" strike="noStrike" dirty="0">
                        <a:solidFill>
                          <a:srgbClr val="000000"/>
                        </a:solidFill>
                        <a:effectLst/>
                        <a:latin typeface="Calibri" panose="020F0502020204030204" pitchFamily="34" charset="0"/>
                      </a:endParaRPr>
                    </a:p>
                    <a:p>
                      <a:pPr marL="91440" algn="l" fontAlgn="b"/>
                      <a:r>
                        <a:rPr lang="en-US" sz="1200" b="1" i="1" u="none" strike="noStrike" dirty="0">
                          <a:solidFill>
                            <a:srgbClr val="000000"/>
                          </a:solidFill>
                          <a:effectLst/>
                          <a:latin typeface="Calibri" panose="020F0502020204030204" pitchFamily="34" charset="0"/>
                        </a:rPr>
                        <a:t>SHEAR (1"x1"x1 KG)</a:t>
                      </a:r>
                    </a:p>
                  </a:txBody>
                  <a:tcPr marL="6321" marR="6321" marT="6321" marB="0" anchor="b">
                    <a:lnL w="12700" cap="flat" cmpd="sng" algn="ctr">
                      <a:solidFill>
                        <a:srgbClr val="4472C4"/>
                      </a:solidFill>
                      <a:prstDash val="solid"/>
                      <a:round/>
                      <a:headEnd type="none" w="med" len="med"/>
                      <a:tailEnd type="none" w="med" len="med"/>
                    </a:lnL>
                    <a:lnR>
                      <a:noFill/>
                    </a:lnR>
                    <a:lnT>
                      <a:noFill/>
                    </a:lnT>
                    <a:lnB w="12700" cap="flat" cmpd="sng" algn="ctr">
                      <a:solidFill>
                        <a:srgbClr val="4472C4"/>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 </a:t>
                      </a:r>
                    </a:p>
                  </a:txBody>
                  <a:tcPr marL="6321" marR="6321" marT="6321" marB="0" anchor="b">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&gt;168</a:t>
                      </a:r>
                    </a:p>
                  </a:txBody>
                  <a:tcPr marL="6321" marR="6321" marT="6321" marB="0" anchor="b">
                    <a:lnL>
                      <a:noFill/>
                    </a:lnL>
                    <a:lnR>
                      <a:noFill/>
                    </a:lnR>
                    <a:lnT>
                      <a:noFill/>
                    </a:lnT>
                    <a:lnB w="12700" cap="flat" cmpd="sng" algn="ctr">
                      <a:solidFill>
                        <a:srgbClr val="4472C4"/>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hours</a:t>
                      </a:r>
                    </a:p>
                  </a:txBody>
                  <a:tcPr marL="6321" marR="6321" marT="6321" marB="0" anchor="b">
                    <a:lnL>
                      <a:noFill/>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404144171"/>
                  </a:ext>
                </a:extLst>
              </a:tr>
              <a:tr h="84557">
                <a:tc>
                  <a:txBody>
                    <a:bodyPr/>
                    <a:lstStyle/>
                    <a:p>
                      <a:pPr algn="ctr" fontAlgn="ctr"/>
                      <a:endParaRPr lang="en-US" sz="1600" b="0" i="0" u="none" strike="noStrike" dirty="0">
                        <a:solidFill>
                          <a:srgbClr val="000000"/>
                        </a:solidFill>
                        <a:effectLst/>
                        <a:latin typeface="Calibri" panose="020F0502020204030204" pitchFamily="34" charset="0"/>
                      </a:endParaRPr>
                    </a:p>
                  </a:txBody>
                  <a:tcPr marL="6321" marR="6321" marT="6321"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ctr" fontAlgn="ctr"/>
                      <a:endParaRPr lang="en-US" sz="1200" b="0" i="0" u="none" strike="noStrike" dirty="0">
                        <a:solidFill>
                          <a:srgbClr val="000000"/>
                        </a:solidFill>
                        <a:effectLst/>
                        <a:latin typeface="Calibri" panose="020F0502020204030204" pitchFamily="34" charset="0"/>
                      </a:endParaRPr>
                    </a:p>
                  </a:txBody>
                  <a:tcPr marL="6321" marR="6321" marT="6321" marB="0" anchor="ctr">
                    <a:lnL>
                      <a:noFill/>
                    </a:lnL>
                    <a:lnR>
                      <a:noFill/>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a:noFill/>
                    </a:lnL>
                    <a:lnR>
                      <a:noFill/>
                    </a:lnR>
                    <a:lnT>
                      <a:noFill/>
                    </a:lnT>
                    <a:lnB>
                      <a:noFill/>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tc>
                  <a:txBody>
                    <a:bodyPr/>
                    <a:lstStyle/>
                    <a:p>
                      <a:pPr algn="l" fontAlgn="b"/>
                      <a:endParaRPr lang="en-US" sz="1300" b="1" i="0" u="none" strike="noStrike" dirty="0">
                        <a:solidFill>
                          <a:srgbClr val="000000"/>
                        </a:solidFill>
                        <a:effectLst/>
                        <a:latin typeface="Calibri" panose="020F0502020204030204" pitchFamily="34" charset="0"/>
                      </a:endParaRPr>
                    </a:p>
                  </a:txBody>
                  <a:tcPr marL="4999" marR="4999" marT="4999" marB="0" anchor="b">
                    <a:lnL>
                      <a:noFill/>
                    </a:lnL>
                    <a:lnR>
                      <a:noFill/>
                    </a:lnR>
                    <a:lnT w="12700" cap="flat" cmpd="sng" algn="ctr">
                      <a:solidFill>
                        <a:srgbClr val="4472C4"/>
                      </a:solidFill>
                      <a:prstDash val="solid"/>
                      <a:round/>
                      <a:headEnd type="none" w="med" len="med"/>
                      <a:tailEnd type="none" w="med" len="med"/>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831962531"/>
                  </a:ext>
                </a:extLst>
              </a:tr>
              <a:tr h="391573">
                <a:tc rowSpan="5">
                  <a:txBody>
                    <a:bodyPr/>
                    <a:lstStyle/>
                    <a:p>
                      <a:pPr algn="ctr" fontAlgn="ctr"/>
                      <a:r>
                        <a:rPr lang="en-US" sz="1600" b="1" i="0" u="none" strike="noStrike" dirty="0">
                          <a:solidFill>
                            <a:srgbClr val="000000"/>
                          </a:solidFill>
                          <a:effectLst/>
                          <a:latin typeface="Calibri" panose="020F0502020204030204" pitchFamily="34" charset="0"/>
                        </a:rPr>
                        <a:t>BTX-410</a:t>
                      </a:r>
                    </a:p>
                  </a:txBody>
                  <a:tcPr marL="6321" marR="6321" marT="632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rowSpan="5">
                  <a:txBody>
                    <a:bodyPr/>
                    <a:lstStyle/>
                    <a:p>
                      <a:pPr algn="ctr" fontAlgn="ctr"/>
                      <a:r>
                        <a:rPr lang="en-US" sz="1200" b="1" i="0" u="none" strike="noStrike" dirty="0">
                          <a:solidFill>
                            <a:srgbClr val="000000"/>
                          </a:solidFill>
                          <a:effectLst/>
                          <a:latin typeface="Calibri" panose="020F0502020204030204" pitchFamily="34" charset="0"/>
                        </a:rPr>
                        <a:t>A highly durable solvent acrylic PSA, appropriate for thick, rigid, or flexible PVC films &amp; foams with high plasticizer content. Exhibits excellent PVC anchorage, high shrink resistance, and good weatherability. Adhesive becomes more aggressive over time to a variety of surfaces, especially at higher coat weight. Can be used for raised marking graphics, as well as traction pads for running boards, swimming pools, ladders, or skateboards. Great choice for adhesion to irregular or curved surfaces. Not recommended where clean removal or clarity is important.</a:t>
                      </a:r>
                    </a:p>
                  </a:txBody>
                  <a:tcPr marL="6321" marR="6321" marT="6321" marB="0" anchor="ct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algn="l" fontAlgn="b"/>
                      <a:r>
                        <a:rPr lang="en-US" sz="1200" b="1" i="1" u="none" strike="noStrike" dirty="0">
                          <a:solidFill>
                            <a:srgbClr val="000000"/>
                          </a:solidFill>
                          <a:effectLst/>
                          <a:latin typeface="Calibri" panose="020F0502020204030204" pitchFamily="34" charset="0"/>
                        </a:rPr>
                        <a:t>(15 MIN/180° PEEL/STAINLESS STEEL)</a:t>
                      </a:r>
                    </a:p>
                  </a:txBody>
                  <a:tcPr marL="6321" marR="6321" marT="6321" marB="0" anchor="b">
                    <a:lnL w="12700" cap="flat" cmpd="sng" algn="ctr">
                      <a:solidFill>
                        <a:srgbClr val="4472C4"/>
                      </a:solidFill>
                      <a:prstDash val="solid"/>
                      <a:round/>
                      <a:headEnd type="none" w="med" len="med"/>
                      <a:tailEnd type="none" w="med" len="med"/>
                    </a:lnL>
                    <a:lnR>
                      <a:noFill/>
                    </a:lnR>
                    <a:lnT w="12700" cap="flat" cmpd="sng" algn="ctr">
                      <a:solidFill>
                        <a:srgbClr val="4472C4"/>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3.6</a:t>
                      </a:r>
                    </a:p>
                  </a:txBody>
                  <a:tcPr marL="6321" marR="6321" marT="6321"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2.8</a:t>
                      </a:r>
                    </a:p>
                  </a:txBody>
                  <a:tcPr marL="6321" marR="6321" marT="6321" marB="0" anchor="b">
                    <a:lnL>
                      <a:noFill/>
                    </a:lnL>
                    <a:lnR>
                      <a:noFill/>
                    </a:lnR>
                    <a:lnT w="12700" cap="flat" cmpd="sng" algn="ctr">
                      <a:solidFill>
                        <a:srgbClr val="4472C4"/>
                      </a:solidFill>
                      <a:prstDash val="solid"/>
                      <a:round/>
                      <a:headEnd type="none" w="med" len="med"/>
                      <a:tailEnd type="none" w="med" len="med"/>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6321" marR="6321" marT="6321" marB="0" anchor="b">
                    <a:lnL>
                      <a:noFill/>
                    </a:lnL>
                    <a:lnR w="12700" cap="flat" cmpd="sng" algn="ctr">
                      <a:solidFill>
                        <a:srgbClr val="4472C4"/>
                      </a:solidFill>
                      <a:prstDash val="solid"/>
                      <a:round/>
                      <a:headEnd type="none" w="med" len="med"/>
                      <a:tailEnd type="none" w="med" len="med"/>
                    </a:lnR>
                    <a:lnT w="12700" cap="flat" cmpd="sng" algn="ctr">
                      <a:solidFill>
                        <a:srgbClr val="4472C4"/>
                      </a:solidFill>
                      <a:prstDash val="solid"/>
                      <a:round/>
                      <a:headEnd type="none" w="med" len="med"/>
                      <a:tailEnd type="none" w="med" len="med"/>
                    </a:lnT>
                    <a:lnB>
                      <a:noFill/>
                    </a:lnB>
                  </a:tcPr>
                </a:tc>
                <a:extLst>
                  <a:ext uri="{0D108BD9-81ED-4DB2-BD59-A6C34878D82A}">
                    <a16:rowId xmlns:a16="http://schemas.microsoft.com/office/drawing/2014/main" val="594412518"/>
                  </a:ext>
                </a:extLst>
              </a:tr>
              <a:tr h="202286">
                <a:tc vMerge="1">
                  <a:txBody>
                    <a:bodyPr/>
                    <a:lstStyle/>
                    <a:p>
                      <a:endParaRPr lang="en-US"/>
                    </a:p>
                  </a:txBody>
                  <a:tcPr/>
                </a:tc>
                <a:tc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algn="l" fontAlgn="b"/>
                      <a:r>
                        <a:rPr lang="en-US" sz="1200" b="1" i="1" u="none" strike="noStrike" dirty="0">
                          <a:solidFill>
                            <a:srgbClr val="000000"/>
                          </a:solidFill>
                          <a:effectLst/>
                          <a:latin typeface="Calibri" panose="020F0502020204030204" pitchFamily="34" charset="0"/>
                        </a:rPr>
                        <a:t>(24 HOUR/180° PEEL/STAINLESS STEEL)</a:t>
                      </a:r>
                    </a:p>
                  </a:txBody>
                  <a:tcPr marL="6321" marR="6321" marT="6321"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4.9</a:t>
                      </a:r>
                    </a:p>
                  </a:txBody>
                  <a:tcPr marL="6321" marR="6321" marT="6321"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4.3</a:t>
                      </a:r>
                    </a:p>
                  </a:txBody>
                  <a:tcPr marL="6321" marR="6321" marT="6321"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6321" marR="6321" marT="6321"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1873428343"/>
                  </a:ext>
                </a:extLst>
              </a:tr>
              <a:tr h="202286">
                <a:tc vMerge="1">
                  <a:txBody>
                    <a:bodyPr/>
                    <a:lstStyle/>
                    <a:p>
                      <a:endParaRPr lang="en-US"/>
                    </a:p>
                  </a:txBody>
                  <a:tcPr/>
                </a:tc>
                <a:tc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algn="l" fontAlgn="b"/>
                      <a:r>
                        <a:rPr lang="en-US" sz="1200" b="1" i="1" u="none" strike="noStrike" dirty="0">
                          <a:solidFill>
                            <a:srgbClr val="000000"/>
                          </a:solidFill>
                          <a:effectLst/>
                          <a:latin typeface="Calibri" panose="020F0502020204030204" pitchFamily="34" charset="0"/>
                        </a:rPr>
                        <a:t>(7 DAYS/180° PEEL/STAINLESS STEEL, AGED)</a:t>
                      </a:r>
                    </a:p>
                  </a:txBody>
                  <a:tcPr marL="6321" marR="6321" marT="6321"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3.5</a:t>
                      </a:r>
                    </a:p>
                  </a:txBody>
                  <a:tcPr marL="6321" marR="6321" marT="6321"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3.4</a:t>
                      </a:r>
                    </a:p>
                  </a:txBody>
                  <a:tcPr marL="6321" marR="6321" marT="6321"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lbs/in</a:t>
                      </a:r>
                    </a:p>
                  </a:txBody>
                  <a:tcPr marL="6321" marR="6321" marT="6321"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2426748339"/>
                  </a:ext>
                </a:extLst>
              </a:tr>
              <a:tr h="202286">
                <a:tc vMerge="1">
                  <a:txBody>
                    <a:bodyPr/>
                    <a:lstStyle/>
                    <a:p>
                      <a:endParaRPr lang="en-US"/>
                    </a:p>
                  </a:txBody>
                  <a:tcPr/>
                </a:tc>
                <a:tc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algn="l" fontAlgn="b"/>
                      <a:r>
                        <a:rPr lang="en-US" sz="1200" b="1" i="1" u="none" strike="noStrike" dirty="0">
                          <a:solidFill>
                            <a:srgbClr val="000000"/>
                          </a:solidFill>
                          <a:effectLst/>
                          <a:latin typeface="Calibri" panose="020F0502020204030204" pitchFamily="34" charset="0"/>
                        </a:rPr>
                        <a:t>DRY COAT WEIGHT</a:t>
                      </a:r>
                    </a:p>
                  </a:txBody>
                  <a:tcPr marL="6321" marR="6321" marT="6321" marB="0" anchor="b">
                    <a:lnL w="12700" cap="flat" cmpd="sng" algn="ctr">
                      <a:solidFill>
                        <a:srgbClr val="4472C4"/>
                      </a:solidFill>
                      <a:prstDash val="solid"/>
                      <a:round/>
                      <a:headEnd type="none" w="med" len="med"/>
                      <a:tailEnd type="none" w="med" len="med"/>
                    </a:lnL>
                    <a:lnR>
                      <a:noFill/>
                    </a:lnR>
                    <a:lnT>
                      <a:noFill/>
                    </a:lnT>
                    <a:lnB>
                      <a:noFill/>
                    </a:lnB>
                  </a:tcPr>
                </a:tc>
                <a:tc>
                  <a:txBody>
                    <a:bodyPr/>
                    <a:lstStyle/>
                    <a:p>
                      <a:pPr algn="ctr" fontAlgn="b"/>
                      <a:endParaRPr lang="en-US" sz="1400" b="1" i="1" u="none" strike="noStrike" dirty="0">
                        <a:solidFill>
                          <a:srgbClr val="000000"/>
                        </a:solidFill>
                        <a:effectLst/>
                        <a:latin typeface="Calibri" panose="020F0502020204030204" pitchFamily="34" charset="0"/>
                      </a:endParaRPr>
                    </a:p>
                  </a:txBody>
                  <a:tcPr marL="6321" marR="6321" marT="6321" marB="0" anchor="b">
                    <a:lnL>
                      <a:noFill/>
                    </a:lnL>
                    <a:lnR>
                      <a:noFill/>
                    </a:lnR>
                    <a:lnT>
                      <a:noFill/>
                    </a:lnT>
                    <a:lnB>
                      <a:noFill/>
                    </a:lnB>
                  </a:tcPr>
                </a:tc>
                <a:tc>
                  <a:txBody>
                    <a:bodyPr/>
                    <a:lstStyle/>
                    <a:p>
                      <a:pPr algn="ctr" fontAlgn="b"/>
                      <a:r>
                        <a:rPr lang="en-US" sz="1400" b="1" i="0" u="none" strike="noStrike" dirty="0">
                          <a:solidFill>
                            <a:srgbClr val="000000"/>
                          </a:solidFill>
                          <a:effectLst/>
                          <a:latin typeface="Calibri" panose="020F0502020204030204" pitchFamily="34" charset="0"/>
                        </a:rPr>
                        <a:t>25.0</a:t>
                      </a:r>
                    </a:p>
                  </a:txBody>
                  <a:tcPr marL="6321" marR="6321" marT="6321" marB="0" anchor="b">
                    <a:lnL>
                      <a:noFill/>
                    </a:lnL>
                    <a:lnR>
                      <a:noFill/>
                    </a:lnR>
                    <a:lnT>
                      <a:noFill/>
                    </a:lnT>
                    <a:lnB>
                      <a:noFill/>
                    </a:lnB>
                  </a:tcPr>
                </a:tc>
                <a:tc>
                  <a:txBody>
                    <a:bodyPr/>
                    <a:lstStyle/>
                    <a:p>
                      <a:pPr algn="l" fontAlgn="b"/>
                      <a:r>
                        <a:rPr lang="en-US" sz="1400" b="1" i="0" u="none" strike="noStrike" dirty="0">
                          <a:solidFill>
                            <a:srgbClr val="000000"/>
                          </a:solidFill>
                          <a:effectLst/>
                          <a:latin typeface="Calibri" panose="020F0502020204030204" pitchFamily="34" charset="0"/>
                        </a:rPr>
                        <a:t>g/m</a:t>
                      </a:r>
                      <a:r>
                        <a:rPr lang="en-US" sz="1400" b="1" i="0" u="none" strike="noStrike" baseline="30000" dirty="0">
                          <a:solidFill>
                            <a:srgbClr val="000000"/>
                          </a:solidFill>
                          <a:effectLst/>
                          <a:latin typeface="Calibri" panose="020F0502020204030204" pitchFamily="34" charset="0"/>
                        </a:rPr>
                        <a:t>2</a:t>
                      </a:r>
                      <a:endParaRPr lang="en-US" sz="1400" b="1" i="0" u="none" strike="noStrike" dirty="0">
                        <a:solidFill>
                          <a:srgbClr val="000000"/>
                        </a:solidFill>
                        <a:effectLst/>
                        <a:latin typeface="Calibri" panose="020F0502020204030204" pitchFamily="34" charset="0"/>
                      </a:endParaRPr>
                    </a:p>
                  </a:txBody>
                  <a:tcPr marL="6321" marR="6321" marT="6321" marB="0" anchor="b">
                    <a:lnL>
                      <a:noFill/>
                    </a:lnL>
                    <a:lnR w="12700" cap="flat" cmpd="sng" algn="ctr">
                      <a:solidFill>
                        <a:srgbClr val="4472C4"/>
                      </a:solidFill>
                      <a:prstDash val="solid"/>
                      <a:round/>
                      <a:headEnd type="none" w="med" len="med"/>
                      <a:tailEnd type="none" w="med" len="med"/>
                    </a:lnR>
                    <a:lnT>
                      <a:noFill/>
                    </a:lnT>
                    <a:lnB>
                      <a:noFill/>
                    </a:lnB>
                  </a:tcPr>
                </a:tc>
                <a:extLst>
                  <a:ext uri="{0D108BD9-81ED-4DB2-BD59-A6C34878D82A}">
                    <a16:rowId xmlns:a16="http://schemas.microsoft.com/office/drawing/2014/main" val="3605103540"/>
                  </a:ext>
                </a:extLst>
              </a:tr>
              <a:tr h="354582">
                <a:tc vMerge="1">
                  <a:txBody>
                    <a:bodyPr/>
                    <a:lstStyle/>
                    <a:p>
                      <a:endParaRPr lang="en-US"/>
                    </a:p>
                  </a:txBody>
                  <a:tcPr/>
                </a:tc>
                <a:tc vMerge="1">
                  <a:txBody>
                    <a:bodyPr/>
                    <a:lstStyle/>
                    <a:p>
                      <a:endParaRPr lang="en-US"/>
                    </a:p>
                  </a:txBody>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6321" marR="6321" marT="6321" marB="0" anchor="b">
                    <a:lnL w="12700" cap="flat" cmpd="sng" algn="ctr">
                      <a:solidFill>
                        <a:srgbClr val="0070C0"/>
                      </a:solidFill>
                      <a:prstDash val="solid"/>
                      <a:round/>
                      <a:headEnd type="none" w="med" len="med"/>
                      <a:tailEnd type="none" w="med" len="med"/>
                    </a:lnL>
                    <a:lnR w="12700" cap="flat" cmpd="sng" algn="ctr">
                      <a:solidFill>
                        <a:srgbClr val="4472C4"/>
                      </a:solidFill>
                      <a:prstDash val="solid"/>
                      <a:round/>
                      <a:headEnd type="none" w="med" len="med"/>
                      <a:tailEnd type="none" w="med" len="med"/>
                    </a:lnR>
                    <a:lnT>
                      <a:noFill/>
                    </a:lnT>
                    <a:lnB>
                      <a:noFill/>
                    </a:lnB>
                  </a:tcPr>
                </a:tc>
                <a:tc>
                  <a:txBody>
                    <a:bodyPr/>
                    <a:lstStyle/>
                    <a:p>
                      <a:pPr algn="l" fontAlgn="b"/>
                      <a:r>
                        <a:rPr lang="en-US" sz="1200" b="1" i="1" u="none" strike="noStrike" dirty="0">
                          <a:solidFill>
                            <a:srgbClr val="000000"/>
                          </a:solidFill>
                          <a:effectLst/>
                          <a:latin typeface="Calibri" panose="020F0502020204030204" pitchFamily="34" charset="0"/>
                        </a:rPr>
                        <a:t>SHEAR (1"x1"x1 KG)</a:t>
                      </a:r>
                    </a:p>
                  </a:txBody>
                  <a:tcPr marL="6321" marR="6321" marT="6321" marB="0" anchor="b">
                    <a:lnL w="12700" cap="flat" cmpd="sng" algn="ctr">
                      <a:solidFill>
                        <a:srgbClr val="4472C4"/>
                      </a:solidFill>
                      <a:prstDash val="solid"/>
                      <a:round/>
                      <a:headEnd type="none" w="med" len="med"/>
                      <a:tailEnd type="none" w="med" len="med"/>
                    </a:lnL>
                    <a:lnR>
                      <a:noFill/>
                    </a:lnR>
                    <a:lnT>
                      <a:noFill/>
                    </a:lnT>
                    <a:lnB w="12700" cap="flat" cmpd="sng" algn="ctr">
                      <a:solidFill>
                        <a:srgbClr val="4472C4"/>
                      </a:solidFill>
                      <a:prstDash val="solid"/>
                      <a:round/>
                      <a:headEnd type="none" w="med" len="med"/>
                      <a:tailEnd type="none" w="med" len="med"/>
                    </a:lnB>
                  </a:tcPr>
                </a:tc>
                <a:tc>
                  <a:txBody>
                    <a:bodyPr/>
                    <a:lstStyle/>
                    <a:p>
                      <a:pPr algn="ctr" fontAlgn="b"/>
                      <a:r>
                        <a:rPr lang="en-US" sz="1200" b="1" i="1" u="none" strike="noStrike" dirty="0">
                          <a:solidFill>
                            <a:srgbClr val="000000"/>
                          </a:solidFill>
                          <a:effectLst/>
                          <a:latin typeface="Calibri" panose="020F0502020204030204" pitchFamily="34" charset="0"/>
                        </a:rPr>
                        <a:t> </a:t>
                      </a:r>
                    </a:p>
                  </a:txBody>
                  <a:tcPr marL="6321" marR="6321" marT="6321" marB="0" anchor="b">
                    <a:lnL>
                      <a:noFill/>
                    </a:lnL>
                    <a:lnR>
                      <a:noFill/>
                    </a:lnR>
                    <a:lnT>
                      <a:noFill/>
                    </a:lnT>
                    <a:lnB w="12700" cap="flat" cmpd="sng" algn="ctr">
                      <a:solidFill>
                        <a:srgbClr val="4472C4"/>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Calibri" panose="020F0502020204030204" pitchFamily="34" charset="0"/>
                        </a:rPr>
                        <a:t>&gt;168</a:t>
                      </a:r>
                    </a:p>
                  </a:txBody>
                  <a:tcPr marL="6321" marR="6321" marT="6321" marB="0" anchor="b">
                    <a:lnL>
                      <a:noFill/>
                    </a:lnL>
                    <a:lnR>
                      <a:noFill/>
                    </a:lnR>
                    <a:lnT>
                      <a:noFill/>
                    </a:lnT>
                    <a:lnB w="12700" cap="flat" cmpd="sng" algn="ctr">
                      <a:solidFill>
                        <a:srgbClr val="4472C4"/>
                      </a:solidFill>
                      <a:prstDash val="solid"/>
                      <a:round/>
                      <a:headEnd type="none" w="med" len="med"/>
                      <a:tailEnd type="none" w="med" len="med"/>
                    </a:lnB>
                  </a:tcPr>
                </a:tc>
                <a:tc>
                  <a:txBody>
                    <a:bodyPr/>
                    <a:lstStyle/>
                    <a:p>
                      <a:pPr algn="l" fontAlgn="b"/>
                      <a:r>
                        <a:rPr lang="en-US" sz="1400" b="1" i="0" u="none" strike="noStrike" dirty="0">
                          <a:solidFill>
                            <a:srgbClr val="000000"/>
                          </a:solidFill>
                          <a:effectLst/>
                          <a:latin typeface="Calibri" panose="020F0502020204030204" pitchFamily="34" charset="0"/>
                        </a:rPr>
                        <a:t>hours</a:t>
                      </a:r>
                    </a:p>
                  </a:txBody>
                  <a:tcPr marL="6321" marR="6321" marT="6321" marB="0" anchor="b">
                    <a:lnL>
                      <a:noFill/>
                    </a:lnL>
                    <a:lnR w="12700" cap="flat" cmpd="sng" algn="ctr">
                      <a:solidFill>
                        <a:srgbClr val="4472C4"/>
                      </a:solidFill>
                      <a:prstDash val="solid"/>
                      <a:round/>
                      <a:headEnd type="none" w="med" len="med"/>
                      <a:tailEnd type="none" w="med" len="med"/>
                    </a:lnR>
                    <a:lnT>
                      <a:noFill/>
                    </a:lnT>
                    <a:lnB w="12700" cap="flat" cmpd="sng" algn="ctr">
                      <a:solidFill>
                        <a:srgbClr val="4472C4"/>
                      </a:solidFill>
                      <a:prstDash val="solid"/>
                      <a:round/>
                      <a:headEnd type="none" w="med" len="med"/>
                      <a:tailEnd type="none" w="med" len="med"/>
                    </a:lnB>
                  </a:tcPr>
                </a:tc>
                <a:extLst>
                  <a:ext uri="{0D108BD9-81ED-4DB2-BD59-A6C34878D82A}">
                    <a16:rowId xmlns:a16="http://schemas.microsoft.com/office/drawing/2014/main" val="1073250426"/>
                  </a:ext>
                </a:extLst>
              </a:tr>
            </a:tbl>
          </a:graphicData>
        </a:graphic>
      </p:graphicFrame>
      <p:sp>
        <p:nvSpPr>
          <p:cNvPr id="4" name="TextBox 3">
            <a:extLst>
              <a:ext uri="{FF2B5EF4-FFF2-40B4-BE49-F238E27FC236}">
                <a16:creationId xmlns:a16="http://schemas.microsoft.com/office/drawing/2014/main" id="{63A41F01-706A-479F-B439-6DEF209D0B28}"/>
              </a:ext>
            </a:extLst>
          </p:cNvPr>
          <p:cNvSpPr txBox="1"/>
          <p:nvPr/>
        </p:nvSpPr>
        <p:spPr>
          <a:xfrm>
            <a:off x="581892" y="8523658"/>
            <a:ext cx="13565906" cy="800219"/>
          </a:xfrm>
          <a:prstGeom prst="rect">
            <a:avLst/>
          </a:prstGeom>
          <a:noFill/>
        </p:spPr>
        <p:txBody>
          <a:bodyPr wrap="square" rtlCol="0">
            <a:spAutoFit/>
          </a:bodyPr>
          <a:lstStyle/>
          <a:p>
            <a:r>
              <a:rPr lang="en-US" sz="2800" dirty="0">
                <a:solidFill>
                  <a:srgbClr val="FF0000"/>
                </a:solidFill>
              </a:rPr>
              <a:t>*</a:t>
            </a:r>
            <a:r>
              <a:rPr lang="en-US" dirty="0"/>
              <a:t>We also have pigmented PSA’s – White (BTX-456W), Gray (BTX-455) and can match any color of PSA you might need!</a:t>
            </a:r>
          </a:p>
          <a:p>
            <a:r>
              <a:rPr lang="en-US" dirty="0"/>
              <a:t>(Also be sure to look at BPS-3156, BPS-6628 &amp; BPS 6574 for EXCELLENT performance on PVC Graphic Applications!  Talk with one of our Reps!</a:t>
            </a:r>
          </a:p>
        </p:txBody>
      </p:sp>
      <p:pic>
        <p:nvPicPr>
          <p:cNvPr id="15" name="Picture 14" descr="A car parked in a parking lot&#10;&#10;Description automatically generated">
            <a:extLst>
              <a:ext uri="{FF2B5EF4-FFF2-40B4-BE49-F238E27FC236}">
                <a16:creationId xmlns:a16="http://schemas.microsoft.com/office/drawing/2014/main" id="{65DE179D-4B2C-47EF-BBD7-F57438DB0BF8}"/>
              </a:ext>
            </a:extLst>
          </p:cNvPr>
          <p:cNvPicPr>
            <a:picLocks noChangeAspect="1"/>
          </p:cNvPicPr>
          <p:nvPr/>
        </p:nvPicPr>
        <p:blipFill rotWithShape="1">
          <a:blip r:embed="rId5">
            <a:extLst>
              <a:ext uri="{28A0092B-C50C-407E-A947-70E740481C1C}">
                <a14:useLocalDpi xmlns:a14="http://schemas.microsoft.com/office/drawing/2010/main" val="0"/>
              </a:ext>
            </a:extLst>
          </a:blip>
          <a:srcRect l="3013" r="2" b="2"/>
          <a:stretch/>
        </p:blipFill>
        <p:spPr>
          <a:xfrm>
            <a:off x="13840691" y="5438814"/>
            <a:ext cx="2370397" cy="1160411"/>
          </a:xfrm>
          <a:custGeom>
            <a:avLst/>
            <a:gdLst/>
            <a:ahLst/>
            <a:cxnLst/>
            <a:rect l="l" t="t" r="r" b="b"/>
            <a:pathLst>
              <a:path w="7698564" h="3346705">
                <a:moveTo>
                  <a:pt x="1549963" y="0"/>
                </a:moveTo>
                <a:lnTo>
                  <a:pt x="1555540" y="0"/>
                </a:lnTo>
                <a:lnTo>
                  <a:pt x="2621768" y="0"/>
                </a:lnTo>
                <a:lnTo>
                  <a:pt x="4832507" y="0"/>
                </a:lnTo>
                <a:lnTo>
                  <a:pt x="3282657" y="3346461"/>
                </a:lnTo>
                <a:lnTo>
                  <a:pt x="7698564" y="3346461"/>
                </a:lnTo>
                <a:lnTo>
                  <a:pt x="7698564" y="3346705"/>
                </a:lnTo>
                <a:lnTo>
                  <a:pt x="0" y="3346705"/>
                </a:lnTo>
                <a:close/>
              </a:path>
            </a:pathLst>
          </a:custGeom>
        </p:spPr>
      </p:pic>
      <p:pic>
        <p:nvPicPr>
          <p:cNvPr id="16" name="Picture 15">
            <a:extLst>
              <a:ext uri="{FF2B5EF4-FFF2-40B4-BE49-F238E27FC236}">
                <a16:creationId xmlns:a16="http://schemas.microsoft.com/office/drawing/2014/main" id="{DE32B839-3C65-4B38-96AE-C191618982E1}"/>
              </a:ext>
            </a:extLst>
          </p:cNvPr>
          <p:cNvPicPr>
            <a:picLocks noChangeAspect="1"/>
          </p:cNvPicPr>
          <p:nvPr/>
        </p:nvPicPr>
        <p:blipFill rotWithShape="1">
          <a:blip r:embed="rId6">
            <a:extLst>
              <a:ext uri="{28A0092B-C50C-407E-A947-70E740481C1C}">
                <a14:useLocalDpi xmlns:a14="http://schemas.microsoft.com/office/drawing/2010/main" val="0"/>
              </a:ext>
            </a:extLst>
          </a:blip>
          <a:srcRect l="2291" r="18974" b="1"/>
          <a:stretch/>
        </p:blipFill>
        <p:spPr>
          <a:xfrm>
            <a:off x="13743709" y="6802091"/>
            <a:ext cx="1626779" cy="1482437"/>
          </a:xfrm>
          <a:custGeom>
            <a:avLst/>
            <a:gdLst/>
            <a:ahLst/>
            <a:cxnLst/>
            <a:rect l="l" t="t" r="r" b="b"/>
            <a:pathLst>
              <a:path w="4224651" h="3346705">
                <a:moveTo>
                  <a:pt x="1549963" y="0"/>
                </a:moveTo>
                <a:lnTo>
                  <a:pt x="1555540" y="0"/>
                </a:lnTo>
                <a:lnTo>
                  <a:pt x="2621768" y="0"/>
                </a:lnTo>
                <a:lnTo>
                  <a:pt x="4224651" y="0"/>
                </a:lnTo>
                <a:lnTo>
                  <a:pt x="4224651" y="3346705"/>
                </a:lnTo>
                <a:lnTo>
                  <a:pt x="0" y="3346705"/>
                </a:lnTo>
                <a:close/>
              </a:path>
            </a:pathLst>
          </a:custGeom>
        </p:spPr>
      </p:pic>
      <p:pic>
        <p:nvPicPr>
          <p:cNvPr id="17" name="Picture 16">
            <a:extLst>
              <a:ext uri="{FF2B5EF4-FFF2-40B4-BE49-F238E27FC236}">
                <a16:creationId xmlns:a16="http://schemas.microsoft.com/office/drawing/2014/main" id="{D794B19E-1893-4D3C-A910-CF90646028B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14645" y="1340823"/>
            <a:ext cx="1409191" cy="980490"/>
          </a:xfrm>
          <a:prstGeom prst="rect">
            <a:avLst/>
          </a:prstGeom>
        </p:spPr>
      </p:pic>
      <p:pic>
        <p:nvPicPr>
          <p:cNvPr id="7" name="Picture 6" descr="Text&#10;&#10;Description automatically generated">
            <a:extLst>
              <a:ext uri="{FF2B5EF4-FFF2-40B4-BE49-F238E27FC236}">
                <a16:creationId xmlns:a16="http://schemas.microsoft.com/office/drawing/2014/main" id="{62850E16-E4F3-4FA7-9344-5FE372FDF899}"/>
              </a:ext>
            </a:extLst>
          </p:cNvPr>
          <p:cNvPicPr>
            <a:picLocks noChangeAspect="1"/>
          </p:cNvPicPr>
          <p:nvPr/>
        </p:nvPicPr>
        <p:blipFill rotWithShape="1">
          <a:blip r:embed="rId8">
            <a:extLst>
              <a:ext uri="{28A0092B-C50C-407E-A947-70E740481C1C}">
                <a14:useLocalDpi xmlns:a14="http://schemas.microsoft.com/office/drawing/2010/main" val="0"/>
              </a:ext>
            </a:extLst>
          </a:blip>
          <a:srcRect l="24766" b="14152"/>
          <a:stretch/>
        </p:blipFill>
        <p:spPr>
          <a:xfrm>
            <a:off x="13701015" y="3905211"/>
            <a:ext cx="1669473" cy="1428750"/>
          </a:xfrm>
          <a:prstGeom prst="rect">
            <a:avLst/>
          </a:prstGeom>
        </p:spPr>
      </p:pic>
    </p:spTree>
    <p:extLst>
      <p:ext uri="{BB962C8B-B14F-4D97-AF65-F5344CB8AC3E}">
        <p14:creationId xmlns:p14="http://schemas.microsoft.com/office/powerpoint/2010/main" val="154126082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01886EACC8BA744B3427BF7A6003621" ma:contentTypeVersion="13" ma:contentTypeDescription="Create a new document." ma:contentTypeScope="" ma:versionID="6b05f5b00c6d9092f38cff0c7cf4497c">
  <xsd:schema xmlns:xsd="http://www.w3.org/2001/XMLSchema" xmlns:xs="http://www.w3.org/2001/XMLSchema" xmlns:p="http://schemas.microsoft.com/office/2006/metadata/properties" xmlns:ns3="4e696f30-6462-4ac1-8e4a-72be986fe7c8" xmlns:ns4="edf5ae21-86e0-4b04-a4dd-23087f71da1a" targetNamespace="http://schemas.microsoft.com/office/2006/metadata/properties" ma:root="true" ma:fieldsID="ee0546f3921a23f997e5913d3bdaadf8" ns3:_="" ns4:_="">
    <xsd:import namespace="4e696f30-6462-4ac1-8e4a-72be986fe7c8"/>
    <xsd:import namespace="edf5ae21-86e0-4b04-a4dd-23087f71da1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696f30-6462-4ac1-8e4a-72be986fe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df5ae21-86e0-4b04-a4dd-23087f71da1a"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4E44526-8A2A-42ED-8051-0EAB7F7A0FC5}">
  <ds:schemaRefs>
    <ds:schemaRef ds:uri="http://schemas.microsoft.com/sharepoint/v3/contenttype/forms"/>
  </ds:schemaRefs>
</ds:datastoreItem>
</file>

<file path=customXml/itemProps2.xml><?xml version="1.0" encoding="utf-8"?>
<ds:datastoreItem xmlns:ds="http://schemas.openxmlformats.org/officeDocument/2006/customXml" ds:itemID="{4846A31C-05C6-4C52-A8D0-487075178D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696f30-6462-4ac1-8e4a-72be986fe7c8"/>
    <ds:schemaRef ds:uri="edf5ae21-86e0-4b04-a4dd-23087f71da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F3B22CF-9A35-4E2D-8C29-18574AB5EF58}">
  <ds:schemaRefs>
    <ds:schemaRef ds:uri="http://purl.org/dc/terms/"/>
    <ds:schemaRef ds:uri="http://purl.org/dc/elements/1.1/"/>
    <ds:schemaRef ds:uri="http://schemas.microsoft.com/office/2006/metadata/properties"/>
    <ds:schemaRef ds:uri="edf5ae21-86e0-4b04-a4dd-23087f71da1a"/>
    <ds:schemaRef ds:uri="http://schemas.openxmlformats.org/package/2006/metadata/core-properties"/>
    <ds:schemaRef ds:uri="http://schemas.microsoft.com/office/2006/documentManagement/types"/>
    <ds:schemaRef ds:uri="http://purl.org/dc/dcmitype/"/>
    <ds:schemaRef ds:uri="http://www.w3.org/XML/1998/namespace"/>
    <ds:schemaRef ds:uri="http://schemas.microsoft.com/office/infopath/2007/PartnerControls"/>
    <ds:schemaRef ds:uri="4e696f30-6462-4ac1-8e4a-72be986fe7c8"/>
  </ds:schemaRefs>
</ds:datastoreItem>
</file>

<file path=docProps/app.xml><?xml version="1.0" encoding="utf-8"?>
<Properties xmlns="http://schemas.openxmlformats.org/officeDocument/2006/extended-properties" xmlns:vt="http://schemas.openxmlformats.org/officeDocument/2006/docPropsVTypes">
  <TotalTime>1419</TotalTime>
  <Words>824</Words>
  <Application>Microsoft Office PowerPoint</Application>
  <PresentationFormat>Custom</PresentationFormat>
  <Paragraphs>115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monospaced for SAP</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Stricker</dc:creator>
  <cp:lastModifiedBy>Jim Koch</cp:lastModifiedBy>
  <cp:revision>40</cp:revision>
  <cp:lastPrinted>2020-12-15T15:47:14Z</cp:lastPrinted>
  <dcterms:created xsi:type="dcterms:W3CDTF">2020-08-24T18:30:12Z</dcterms:created>
  <dcterms:modified xsi:type="dcterms:W3CDTF">2021-06-04T22:59:24Z</dcterms:modified>
</cp:coreProperties>
</file>