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4"/>
  </p:sldMasterIdLst>
  <p:notesMasterIdLst>
    <p:notesMasterId r:id="rId6"/>
  </p:notesMasterIdLst>
  <p:sldIdLst>
    <p:sldId id="260" r:id="rId5"/>
  </p:sldIdLst>
  <p:sldSz cx="15544800" cy="100584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896" userDrawn="1">
          <p15:clr>
            <a:srgbClr val="A4A3A4"/>
          </p15:clr>
        </p15:guide>
        <p15:guide id="2" orient="horz" pos="31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B7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960" y="32"/>
      </p:cViewPr>
      <p:guideLst>
        <p:guide pos="4896"/>
        <p:guide orient="horz" pos="319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1856" y="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980" cy="355446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893" y="0"/>
            <a:ext cx="4068980" cy="355446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B4C69444-8A6C-4E86-9DC7-09550A122978}" type="datetimeFigureOut">
              <a:rPr lang="en-US" smtClean="0"/>
              <a:t>6/4/2021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43213" y="887413"/>
            <a:ext cx="37020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4" tIns="46232" rIns="92464" bIns="4623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9489" y="3417745"/>
            <a:ext cx="7509497" cy="2796921"/>
          </a:xfrm>
          <a:prstGeom prst="rect">
            <a:avLst/>
          </a:prstGeom>
        </p:spPr>
        <p:txBody>
          <a:bodyPr vert="horz" lIns="92464" tIns="46232" rIns="92464" bIns="462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7031"/>
            <a:ext cx="4068980" cy="355445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893" y="6747031"/>
            <a:ext cx="4068980" cy="355445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CE666499-4B00-4E75-B779-B9FBF6ACC3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84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860" y="1646133"/>
            <a:ext cx="13213080" cy="3501813"/>
          </a:xfrm>
        </p:spPr>
        <p:txBody>
          <a:bodyPr anchor="b"/>
          <a:lstStyle>
            <a:lvl1pPr algn="ctr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3100" y="5282989"/>
            <a:ext cx="11658600" cy="2428451"/>
          </a:xfrm>
        </p:spPr>
        <p:txBody>
          <a:bodyPr/>
          <a:lstStyle>
            <a:lvl1pPr marL="0" indent="0" algn="ctr">
              <a:buNone/>
              <a:defRPr sz="3520"/>
            </a:lvl1pPr>
            <a:lvl2pPr marL="670575" indent="0" algn="ctr">
              <a:buNone/>
              <a:defRPr sz="2933"/>
            </a:lvl2pPr>
            <a:lvl3pPr marL="1341150" indent="0" algn="ctr">
              <a:buNone/>
              <a:defRPr sz="2640"/>
            </a:lvl3pPr>
            <a:lvl4pPr marL="2011726" indent="0" algn="ctr">
              <a:buNone/>
              <a:defRPr sz="2347"/>
            </a:lvl4pPr>
            <a:lvl5pPr marL="2682301" indent="0" algn="ctr">
              <a:buNone/>
              <a:defRPr sz="2347"/>
            </a:lvl5pPr>
            <a:lvl6pPr marL="3352876" indent="0" algn="ctr">
              <a:buNone/>
              <a:defRPr sz="2347"/>
            </a:lvl6pPr>
            <a:lvl7pPr marL="4023451" indent="0" algn="ctr">
              <a:buNone/>
              <a:defRPr sz="2347"/>
            </a:lvl7pPr>
            <a:lvl8pPr marL="4694027" indent="0" algn="ctr">
              <a:buNone/>
              <a:defRPr sz="2347"/>
            </a:lvl8pPr>
            <a:lvl9pPr marL="5364602" indent="0" algn="ctr">
              <a:buNone/>
              <a:defRPr sz="234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5364-2420-4EC4-8DE2-0A9D7EBA36CD}" type="datetime1">
              <a:rPr lang="en-US" smtClean="0"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7B74-F78A-4DD3-B733-CA7122118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995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BE82-6483-4BD3-B0B5-1BF3184696BE}" type="datetime1">
              <a:rPr lang="en-US" smtClean="0"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7B74-F78A-4DD3-B733-CA7122118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341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24248" y="535517"/>
            <a:ext cx="3351848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8706" y="535517"/>
            <a:ext cx="9861233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FF38-C16C-4F35-9D9B-F8ED3548925F}" type="datetime1">
              <a:rPr lang="en-US" smtClean="0"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7B74-F78A-4DD3-B733-CA7122118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11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BF58B-4B9C-48C1-8928-17D4BE05D9CB}" type="datetime1">
              <a:rPr lang="en-US" smtClean="0"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7B74-F78A-4DD3-B733-CA7122118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520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610" y="2507618"/>
            <a:ext cx="13407390" cy="4184014"/>
          </a:xfrm>
        </p:spPr>
        <p:txBody>
          <a:bodyPr anchor="b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0610" y="6731215"/>
            <a:ext cx="13407390" cy="2200274"/>
          </a:xfrm>
        </p:spPr>
        <p:txBody>
          <a:bodyPr/>
          <a:lstStyle>
            <a:lvl1pPr marL="0" indent="0">
              <a:buNone/>
              <a:defRPr sz="3520">
                <a:solidFill>
                  <a:schemeClr val="tx1"/>
                </a:solidFill>
              </a:defRPr>
            </a:lvl1pPr>
            <a:lvl2pPr marL="670575" indent="0">
              <a:buNone/>
              <a:defRPr sz="2933">
                <a:solidFill>
                  <a:schemeClr val="tx1">
                    <a:tint val="75000"/>
                  </a:schemeClr>
                </a:solidFill>
              </a:defRPr>
            </a:lvl2pPr>
            <a:lvl3pPr marL="1341150" indent="0">
              <a:buNone/>
              <a:defRPr sz="2640">
                <a:solidFill>
                  <a:schemeClr val="tx1">
                    <a:tint val="75000"/>
                  </a:schemeClr>
                </a:solidFill>
              </a:defRPr>
            </a:lvl3pPr>
            <a:lvl4pPr marL="2011726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4pPr>
            <a:lvl5pPr marL="2682301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5pPr>
            <a:lvl6pPr marL="3352876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6pPr>
            <a:lvl7pPr marL="4023451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7pPr>
            <a:lvl8pPr marL="4694027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8pPr>
            <a:lvl9pPr marL="5364602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60466-10C7-4567-BCD5-DFBC9415396A}" type="datetime1">
              <a:rPr lang="en-US" smtClean="0"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7B74-F78A-4DD3-B733-CA7122118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77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8705" y="2677584"/>
            <a:ext cx="660654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69555" y="2677584"/>
            <a:ext cx="660654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E23E-9419-4BA3-B3BF-DC3036631149}" type="datetime1">
              <a:rPr lang="en-US" smtClean="0"/>
              <a:t>6/4/2021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7B74-F78A-4DD3-B733-CA7122118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87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535519"/>
            <a:ext cx="13407390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0731" y="2465706"/>
            <a:ext cx="6576178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0731" y="3674110"/>
            <a:ext cx="6576178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69556" y="2465706"/>
            <a:ext cx="6608565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69556" y="3674110"/>
            <a:ext cx="6608565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B70E7-89CE-45BC-A6D3-40BE0E4DA256}" type="datetime1">
              <a:rPr lang="en-US" smtClean="0"/>
              <a:t>6/4/2021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7B74-F78A-4DD3-B733-CA7122118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303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6B347-5010-4C93-8FA5-A6105E3783F8}" type="datetime1">
              <a:rPr lang="en-US" smtClean="0"/>
              <a:t>6/4/2021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7B74-F78A-4DD3-B733-CA7122118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04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1E112-9BED-4C90-AA46-C87C392C7A86}" type="datetime1">
              <a:rPr lang="en-US" smtClean="0"/>
              <a:t>6/4/2021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7B74-F78A-4DD3-B733-CA7122118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36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670560"/>
            <a:ext cx="5013603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8565" y="1448226"/>
            <a:ext cx="7869555" cy="7147983"/>
          </a:xfrm>
        </p:spPr>
        <p:txBody>
          <a:bodyPr/>
          <a:lstStyle>
            <a:lvl1pPr>
              <a:defRPr sz="4693"/>
            </a:lvl1pPr>
            <a:lvl2pPr>
              <a:defRPr sz="4107"/>
            </a:lvl2pPr>
            <a:lvl3pPr>
              <a:defRPr sz="3520"/>
            </a:lvl3pPr>
            <a:lvl4pPr>
              <a:defRPr sz="2933"/>
            </a:lvl4pPr>
            <a:lvl5pPr>
              <a:defRPr sz="2933"/>
            </a:lvl5pPr>
            <a:lvl6pPr>
              <a:defRPr sz="2933"/>
            </a:lvl6pPr>
            <a:lvl7pPr>
              <a:defRPr sz="2933"/>
            </a:lvl7pPr>
            <a:lvl8pPr>
              <a:defRPr sz="2933"/>
            </a:lvl8pPr>
            <a:lvl9pPr>
              <a:defRPr sz="29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0730" y="3017520"/>
            <a:ext cx="5013603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AB4E-C31F-452F-AB29-DEEEFA78DA56}" type="datetime1">
              <a:rPr lang="en-US" smtClean="0"/>
              <a:t>6/4/2021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7B74-F78A-4DD3-B733-CA7122118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47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670560"/>
            <a:ext cx="5013603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8565" y="1448226"/>
            <a:ext cx="7869555" cy="7147983"/>
          </a:xfrm>
        </p:spPr>
        <p:txBody>
          <a:bodyPr anchor="t"/>
          <a:lstStyle>
            <a:lvl1pPr marL="0" indent="0">
              <a:buNone/>
              <a:defRPr sz="4693"/>
            </a:lvl1pPr>
            <a:lvl2pPr marL="670575" indent="0">
              <a:buNone/>
              <a:defRPr sz="4107"/>
            </a:lvl2pPr>
            <a:lvl3pPr marL="1341150" indent="0">
              <a:buNone/>
              <a:defRPr sz="3520"/>
            </a:lvl3pPr>
            <a:lvl4pPr marL="2011726" indent="0">
              <a:buNone/>
              <a:defRPr sz="2933"/>
            </a:lvl4pPr>
            <a:lvl5pPr marL="2682301" indent="0">
              <a:buNone/>
              <a:defRPr sz="2933"/>
            </a:lvl5pPr>
            <a:lvl6pPr marL="3352876" indent="0">
              <a:buNone/>
              <a:defRPr sz="2933"/>
            </a:lvl6pPr>
            <a:lvl7pPr marL="4023451" indent="0">
              <a:buNone/>
              <a:defRPr sz="2933"/>
            </a:lvl7pPr>
            <a:lvl8pPr marL="4694027" indent="0">
              <a:buNone/>
              <a:defRPr sz="2933"/>
            </a:lvl8pPr>
            <a:lvl9pPr marL="5364602" indent="0">
              <a:buNone/>
              <a:defRPr sz="2933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0730" y="3017520"/>
            <a:ext cx="5013603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F61F-2197-46B7-AB64-E126DE635E0C}" type="datetime1">
              <a:rPr lang="en-US" smtClean="0"/>
              <a:t>6/4/2021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7B74-F78A-4DD3-B733-CA7122118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430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"/>
            <a:lum/>
          </a:blip>
          <a:srcRect/>
          <a:stretch>
            <a:fillRect l="16000" r="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8705" y="535519"/>
            <a:ext cx="1340739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8705" y="2677584"/>
            <a:ext cx="1340739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8705" y="9322649"/>
            <a:ext cx="34975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15DA3-F67A-43D4-B8B1-F7016654B94C}" type="datetime1">
              <a:rPr lang="en-US" smtClean="0"/>
              <a:t>6/4/2021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9215" y="9322649"/>
            <a:ext cx="524637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8515" y="9322649"/>
            <a:ext cx="34975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87B74-F78A-4DD3-B733-CA71221185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3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1341150" rtl="0" eaLnBrk="1" latinLnBrk="0" hangingPunct="1">
        <a:lnSpc>
          <a:spcPct val="90000"/>
        </a:lnSpc>
        <a:spcBef>
          <a:spcPct val="0"/>
        </a:spcBef>
        <a:buNone/>
        <a:defRPr sz="64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5288" indent="-335288" algn="l" defTabSz="134115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4107" kern="1200">
          <a:solidFill>
            <a:schemeClr val="tx1"/>
          </a:solidFill>
          <a:latin typeface="+mn-lt"/>
          <a:ea typeface="+mn-ea"/>
          <a:cs typeface="+mn-cs"/>
        </a:defRPr>
      </a:lvl1pPr>
      <a:lvl2pPr marL="100586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2pPr>
      <a:lvl3pPr marL="1676438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234701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301758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68816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35873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502931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699890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75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5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72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30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7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45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4027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602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3.wmf"/><Relationship Id="rId7" Type="http://schemas.openxmlformats.org/officeDocument/2006/relationships/package" Target="../embeddings/Microsoft_Excel_Worksheet1.xlsx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emf"/><Relationship Id="rId5" Type="http://schemas.openxmlformats.org/officeDocument/2006/relationships/package" Target="../embeddings/Microsoft_Excel_Worksheet.xlsx"/><Relationship Id="rId10" Type="http://schemas.openxmlformats.org/officeDocument/2006/relationships/image" Target="../media/image7.emf"/><Relationship Id="rId4" Type="http://schemas.openxmlformats.org/officeDocument/2006/relationships/image" Target="../media/image4.png"/><Relationship Id="rId9" Type="http://schemas.openxmlformats.org/officeDocument/2006/relationships/package" Target="../embeddings/Microsoft_Excel_Worksheet2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10">
            <a:extLst>
              <a:ext uri="{FF2B5EF4-FFF2-40B4-BE49-F238E27FC236}">
                <a16:creationId xmlns:a16="http://schemas.microsoft.com/office/drawing/2014/main" id="{BCAC9772-09D9-409D-A029-70844BB01CE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2702" y="272103"/>
            <a:ext cx="3762530" cy="58461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図 11">
            <a:extLst>
              <a:ext uri="{FF2B5EF4-FFF2-40B4-BE49-F238E27FC236}">
                <a16:creationId xmlns:a16="http://schemas.microsoft.com/office/drawing/2014/main" id="{7B9C720A-B485-4530-983E-FCD503BE9AC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338872"/>
            <a:ext cx="15544800" cy="719528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D0DED5-5CC5-43AE-827B-80D8D137B8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4585" y="1093442"/>
            <a:ext cx="3711113" cy="5496598"/>
          </a:xfrm>
        </p:spPr>
        <p:txBody>
          <a:bodyPr/>
          <a:lstStyle/>
          <a:p>
            <a:pPr marL="0" indent="0" algn="ctr">
              <a:buNone/>
            </a:pPr>
            <a:r>
              <a:rPr lang="en-US" u="sng" dirty="0"/>
              <a:t>BTX-125 </a:t>
            </a:r>
          </a:p>
          <a:p>
            <a:pPr marL="0" indent="0" algn="ctr">
              <a:buNone/>
            </a:pPr>
            <a:r>
              <a:rPr lang="en-US" sz="1600" dirty="0"/>
              <a:t>A two-component solvent acrylic PSA.  This PSA was designed for low trauma skin applications.  Key features are non-silicone, gentle and soft adhesion to the skin, repositionable with minimal pain on removal (Wong-Baker FACES pain rating ≤ 2), wear time from hours to 3 days, ability to be compounded with actives and antimicrobials, non-irritating, non-sensitizing, highly breathable, and low residual monomer.  A fantastic choice for advanced wound care, adhesive bandages, wearable sensors, diagnostic monitoring devices, pediatric/geriatric dressings, and reservoir transdermal drug delivery systems.</a:t>
            </a:r>
          </a:p>
        </p:txBody>
      </p:sp>
      <p:sp>
        <p:nvSpPr>
          <p:cNvPr id="25" name="Footer Placeholder 24">
            <a:extLst>
              <a:ext uri="{FF2B5EF4-FFF2-40B4-BE49-F238E27FC236}">
                <a16:creationId xmlns:a16="http://schemas.microsoft.com/office/drawing/2014/main" id="{E1F30426-B8A0-4F13-8449-D344E98FF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PAGE 3</a:t>
            </a:r>
          </a:p>
        </p:txBody>
      </p:sp>
      <p:sp>
        <p:nvSpPr>
          <p:cNvPr id="24" name="Slide Number Placeholder 23">
            <a:extLst>
              <a:ext uri="{FF2B5EF4-FFF2-40B4-BE49-F238E27FC236}">
                <a16:creationId xmlns:a16="http://schemas.microsoft.com/office/drawing/2014/main" id="{2E9669DF-7DD6-4673-AE45-375D98613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7B74-F78A-4DD3-B733-CA71221185D2}" type="slidenum">
              <a:rPr lang="en-US" smtClean="0"/>
              <a:t>1</a:t>
            </a:fld>
            <a:endParaRPr lang="en-US" dirty="0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283AEDCA-023A-46CE-A0C4-103D65274AE1}"/>
              </a:ext>
            </a:extLst>
          </p:cNvPr>
          <p:cNvSpPr txBox="1">
            <a:spLocks/>
          </p:cNvSpPr>
          <p:nvPr/>
        </p:nvSpPr>
        <p:spPr>
          <a:xfrm>
            <a:off x="4819695" y="1092375"/>
            <a:ext cx="3711113" cy="5496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35288" indent="-335288" algn="l" defTabSz="1341150" rtl="0" eaLnBrk="1" latinLnBrk="0" hangingPunct="1">
              <a:lnSpc>
                <a:spcPct val="90000"/>
              </a:lnSpc>
              <a:spcBef>
                <a:spcPts val="1467"/>
              </a:spcBef>
              <a:buFont typeface="Arial" panose="020B0604020202020204" pitchFamily="34" charset="0"/>
              <a:buChar char="•"/>
              <a:defRPr sz="41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05863" indent="-335288" algn="l" defTabSz="1341150" rtl="0" eaLnBrk="1" latinLnBrk="0" hangingPunct="1">
              <a:lnSpc>
                <a:spcPct val="90000"/>
              </a:lnSpc>
              <a:spcBef>
                <a:spcPts val="733"/>
              </a:spcBef>
              <a:buFont typeface="Arial" panose="020B0604020202020204" pitchFamily="34" charset="0"/>
              <a:buChar char="•"/>
              <a:defRPr sz="3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76438" indent="-335288" algn="l" defTabSz="1341150" rtl="0" eaLnBrk="1" latinLnBrk="0" hangingPunct="1">
              <a:lnSpc>
                <a:spcPct val="90000"/>
              </a:lnSpc>
              <a:spcBef>
                <a:spcPts val="733"/>
              </a:spcBef>
              <a:buFont typeface="Arial" panose="020B0604020202020204" pitchFamily="34" charset="0"/>
              <a:buChar char="•"/>
              <a:defRPr sz="29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47013" indent="-335288" algn="l" defTabSz="1341150" rtl="0" eaLnBrk="1" latinLnBrk="0" hangingPunct="1">
              <a:lnSpc>
                <a:spcPct val="90000"/>
              </a:lnSpc>
              <a:spcBef>
                <a:spcPts val="733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17589" indent="-335288" algn="l" defTabSz="1341150" rtl="0" eaLnBrk="1" latinLnBrk="0" hangingPunct="1">
              <a:lnSpc>
                <a:spcPct val="90000"/>
              </a:lnSpc>
              <a:spcBef>
                <a:spcPts val="733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8164" indent="-335288" algn="l" defTabSz="1341150" rtl="0" eaLnBrk="1" latinLnBrk="0" hangingPunct="1">
              <a:lnSpc>
                <a:spcPct val="90000"/>
              </a:lnSpc>
              <a:spcBef>
                <a:spcPts val="733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58739" indent="-335288" algn="l" defTabSz="1341150" rtl="0" eaLnBrk="1" latinLnBrk="0" hangingPunct="1">
              <a:lnSpc>
                <a:spcPct val="90000"/>
              </a:lnSpc>
              <a:spcBef>
                <a:spcPts val="733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29314" indent="-335288" algn="l" defTabSz="1341150" rtl="0" eaLnBrk="1" latinLnBrk="0" hangingPunct="1">
              <a:lnSpc>
                <a:spcPct val="90000"/>
              </a:lnSpc>
              <a:spcBef>
                <a:spcPts val="733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99890" indent="-335288" algn="l" defTabSz="1341150" rtl="0" eaLnBrk="1" latinLnBrk="0" hangingPunct="1">
              <a:lnSpc>
                <a:spcPct val="90000"/>
              </a:lnSpc>
              <a:spcBef>
                <a:spcPts val="733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u="sng" dirty="0"/>
              <a:t>BTX-110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/>
              <a:t>A two-component solvent acrylic PSA.  This PSA was designed for long term wear (≥ 21 days) skin applications.  Key features are minimal edge lift and adhesive creep after 21 days, residue-free removal, suitable for challenging skin types such as diaphoretic or hairy skin, highly breathable, ability to be compounded with actives and antimicrobials, non-irritating, non-sensitizing, and low residual monomer.  A fantastic choice for advanced wound care, adhesive bandages, wearable sensors, diagnostic monitoring devices, ostomy/colonoscopy pouches, skin closure tapes, and reservoir transdermal drug delivery systems.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529DFB8-C67C-4A71-AFA9-B6F5989EF35D}"/>
              </a:ext>
            </a:extLst>
          </p:cNvPr>
          <p:cNvCxnSpPr>
            <a:cxnSpLocks/>
          </p:cNvCxnSpPr>
          <p:nvPr/>
        </p:nvCxnSpPr>
        <p:spPr>
          <a:xfrm flipH="1">
            <a:off x="4502233" y="740784"/>
            <a:ext cx="3" cy="76222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67A09324-BA59-4FDD-897A-12DF6BE79E1B}"/>
              </a:ext>
            </a:extLst>
          </p:cNvPr>
          <p:cNvSpPr txBox="1">
            <a:spLocks/>
          </p:cNvSpPr>
          <p:nvPr/>
        </p:nvSpPr>
        <p:spPr>
          <a:xfrm>
            <a:off x="9114164" y="1111439"/>
            <a:ext cx="5100378" cy="5496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35288" indent="-335288" algn="l" defTabSz="1341150" rtl="0" eaLnBrk="1" latinLnBrk="0" hangingPunct="1">
              <a:lnSpc>
                <a:spcPct val="90000"/>
              </a:lnSpc>
              <a:spcBef>
                <a:spcPts val="1467"/>
              </a:spcBef>
              <a:buFont typeface="Arial" panose="020B0604020202020204" pitchFamily="34" charset="0"/>
              <a:buChar char="•"/>
              <a:defRPr sz="41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05863" indent="-335288" algn="l" defTabSz="1341150" rtl="0" eaLnBrk="1" latinLnBrk="0" hangingPunct="1">
              <a:lnSpc>
                <a:spcPct val="90000"/>
              </a:lnSpc>
              <a:spcBef>
                <a:spcPts val="733"/>
              </a:spcBef>
              <a:buFont typeface="Arial" panose="020B0604020202020204" pitchFamily="34" charset="0"/>
              <a:buChar char="•"/>
              <a:defRPr sz="3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76438" indent="-335288" algn="l" defTabSz="1341150" rtl="0" eaLnBrk="1" latinLnBrk="0" hangingPunct="1">
              <a:lnSpc>
                <a:spcPct val="90000"/>
              </a:lnSpc>
              <a:spcBef>
                <a:spcPts val="733"/>
              </a:spcBef>
              <a:buFont typeface="Arial" panose="020B0604020202020204" pitchFamily="34" charset="0"/>
              <a:buChar char="•"/>
              <a:defRPr sz="29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47013" indent="-335288" algn="l" defTabSz="1341150" rtl="0" eaLnBrk="1" latinLnBrk="0" hangingPunct="1">
              <a:lnSpc>
                <a:spcPct val="90000"/>
              </a:lnSpc>
              <a:spcBef>
                <a:spcPts val="733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17589" indent="-335288" algn="l" defTabSz="1341150" rtl="0" eaLnBrk="1" latinLnBrk="0" hangingPunct="1">
              <a:lnSpc>
                <a:spcPct val="90000"/>
              </a:lnSpc>
              <a:spcBef>
                <a:spcPts val="733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8164" indent="-335288" algn="l" defTabSz="1341150" rtl="0" eaLnBrk="1" latinLnBrk="0" hangingPunct="1">
              <a:lnSpc>
                <a:spcPct val="90000"/>
              </a:lnSpc>
              <a:spcBef>
                <a:spcPts val="733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58739" indent="-335288" algn="l" defTabSz="1341150" rtl="0" eaLnBrk="1" latinLnBrk="0" hangingPunct="1">
              <a:lnSpc>
                <a:spcPct val="90000"/>
              </a:lnSpc>
              <a:spcBef>
                <a:spcPts val="733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29314" indent="-335288" algn="l" defTabSz="1341150" rtl="0" eaLnBrk="1" latinLnBrk="0" hangingPunct="1">
              <a:lnSpc>
                <a:spcPct val="90000"/>
              </a:lnSpc>
              <a:spcBef>
                <a:spcPts val="733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99890" indent="-335288" algn="l" defTabSz="1341150" rtl="0" eaLnBrk="1" latinLnBrk="0" hangingPunct="1">
              <a:lnSpc>
                <a:spcPct val="90000"/>
              </a:lnSpc>
              <a:spcBef>
                <a:spcPts val="733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u="sng" dirty="0"/>
              <a:t>BTX-116 &amp; BTX-117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/>
              <a:t>Are two-component solvent acrylic PSAs designed for antimicrobial applications.  Key features are proper dispersion of the antimicrobial agent within the acrylic base polymer, 4 log reduction (≥ 99.99%) in gram positive (ex. </a:t>
            </a:r>
            <a:r>
              <a:rPr lang="en-US" sz="1600" i="1" dirty="0"/>
              <a:t>Streptococcus</a:t>
            </a:r>
            <a:r>
              <a:rPr lang="en-US" sz="1600" dirty="0"/>
              <a:t>) and gram negative (ex. </a:t>
            </a:r>
            <a:r>
              <a:rPr lang="en-US" sz="1600" i="1" dirty="0"/>
              <a:t>E. coli</a:t>
            </a:r>
            <a:r>
              <a:rPr lang="en-US" sz="1600" dirty="0"/>
              <a:t>) bacteria for 24 hours, and dried adhesive is clear which allows for visibility of the insertion site when the antimicrobial PSA is used for wound care applications.  BTX-116 is a great choice for skin closure tapes, surgical drapes, and first aid bandages, whereas BTX-117 is a great choice for bed rails, tray tables, door handles, floors, and walls.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1BF2959-7FAE-495C-B1C5-CDF74B9BE768}"/>
              </a:ext>
            </a:extLst>
          </p:cNvPr>
          <p:cNvCxnSpPr>
            <a:cxnSpLocks/>
          </p:cNvCxnSpPr>
          <p:nvPr/>
        </p:nvCxnSpPr>
        <p:spPr>
          <a:xfrm flipH="1">
            <a:off x="8798482" y="740784"/>
            <a:ext cx="3" cy="76222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14E34856-675B-4231-A501-839E41903C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046" y="5448761"/>
            <a:ext cx="3076190" cy="2914286"/>
          </a:xfrm>
          <a:prstGeom prst="rect">
            <a:avLst/>
          </a:prstGeom>
        </p:spPr>
      </p:pic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DB085831-81C6-45B0-9362-38D605A3FB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0316271"/>
              </p:ext>
            </p:extLst>
          </p:nvPr>
        </p:nvGraphicFramePr>
        <p:xfrm>
          <a:off x="5135376" y="5448761"/>
          <a:ext cx="3079750" cy="291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3079565" imgH="2914848" progId="Excel.Sheet.12">
                  <p:embed/>
                </p:oleObj>
              </mc:Choice>
              <mc:Fallback>
                <p:oleObj name="Worksheet" r:id="rId5" imgW="3079565" imgH="291484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35376" y="5448761"/>
                        <a:ext cx="3079750" cy="291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EB58E5F3-D5B4-45E0-B8FB-EF45FD9CFD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1825357"/>
              </p:ext>
            </p:extLst>
          </p:nvPr>
        </p:nvGraphicFramePr>
        <p:xfrm>
          <a:off x="9046477" y="5448761"/>
          <a:ext cx="3079750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7" imgW="3079565" imgH="3086100" progId="Excel.Sheet.12">
                  <p:embed/>
                </p:oleObj>
              </mc:Choice>
              <mc:Fallback>
                <p:oleObj name="Worksheet" r:id="rId7" imgW="3079565" imgH="30861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046477" y="5448761"/>
                        <a:ext cx="3079750" cy="308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FA5A50E4-E6CA-4D92-932F-7914ECE1F9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4117863"/>
              </p:ext>
            </p:extLst>
          </p:nvPr>
        </p:nvGraphicFramePr>
        <p:xfrm>
          <a:off x="12193914" y="5448761"/>
          <a:ext cx="3079750" cy="259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9" imgW="3079565" imgH="2597319" progId="Excel.Sheet.12">
                  <p:embed/>
                </p:oleObj>
              </mc:Choice>
              <mc:Fallback>
                <p:oleObj name="Worksheet" r:id="rId9" imgW="3079565" imgH="259731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2193914" y="5448761"/>
                        <a:ext cx="3079750" cy="2597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D56CB672-EAD6-43B3-A091-C36615D8DCE6}"/>
              </a:ext>
            </a:extLst>
          </p:cNvPr>
          <p:cNvSpPr txBox="1"/>
          <p:nvPr/>
        </p:nvSpPr>
        <p:spPr>
          <a:xfrm>
            <a:off x="12307674" y="5009374"/>
            <a:ext cx="28522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en-US" b="1" u="sng" dirty="0"/>
              <a:t>BTX-117 (LSE Bonding)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8DF1ED3-E6D1-4753-8302-30D975C9696B}"/>
              </a:ext>
            </a:extLst>
          </p:cNvPr>
          <p:cNvSpPr txBox="1"/>
          <p:nvPr/>
        </p:nvSpPr>
        <p:spPr>
          <a:xfrm>
            <a:off x="9275019" y="5009374"/>
            <a:ext cx="26226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en-US" b="1" u="sng" dirty="0"/>
              <a:t>BTX-116 (Skin Bonding)</a:t>
            </a:r>
            <a:r>
              <a:rPr lang="en-US" u="sng" dirty="0"/>
              <a:t>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A50B779-C89D-49E7-ABD9-1782D099DACC}"/>
              </a:ext>
            </a:extLst>
          </p:cNvPr>
          <p:cNvSpPr txBox="1"/>
          <p:nvPr/>
        </p:nvSpPr>
        <p:spPr>
          <a:xfrm>
            <a:off x="554585" y="8549459"/>
            <a:ext cx="578486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200" b="1" dirty="0"/>
              <a:t>Coating Weight:</a:t>
            </a:r>
            <a:r>
              <a:rPr lang="en-US" sz="1200" dirty="0"/>
              <a:t> 50g/m</a:t>
            </a:r>
            <a:r>
              <a:rPr lang="en-US" sz="1200" baseline="30000" dirty="0"/>
              <a:t>2</a:t>
            </a:r>
            <a:r>
              <a:rPr lang="en-US" sz="1200" dirty="0"/>
              <a:t> (as dry)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b="1" dirty="0"/>
              <a:t>Dry Up: </a:t>
            </a:r>
            <a:r>
              <a:rPr lang="en-US" sz="1200" dirty="0"/>
              <a:t>120°C for 2 min.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b="1" dirty="0"/>
              <a:t>Liner: </a:t>
            </a:r>
            <a:r>
              <a:rPr lang="en-US" sz="1200" dirty="0"/>
              <a:t>Commercially available liner.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b="1" dirty="0"/>
              <a:t>Base Material:  </a:t>
            </a:r>
            <a:r>
              <a:rPr lang="en-US" sz="1200" dirty="0"/>
              <a:t>Commercially available 50µm polyester substrate unless noted otherwise.</a:t>
            </a:r>
          </a:p>
        </p:txBody>
      </p:sp>
    </p:spTree>
    <p:extLst>
      <p:ext uri="{BB962C8B-B14F-4D97-AF65-F5344CB8AC3E}">
        <p14:creationId xmlns:p14="http://schemas.microsoft.com/office/powerpoint/2010/main" val="1541260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1886EACC8BA744B3427BF7A6003621" ma:contentTypeVersion="13" ma:contentTypeDescription="Create a new document." ma:contentTypeScope="" ma:versionID="6b05f5b00c6d9092f38cff0c7cf4497c">
  <xsd:schema xmlns:xsd="http://www.w3.org/2001/XMLSchema" xmlns:xs="http://www.w3.org/2001/XMLSchema" xmlns:p="http://schemas.microsoft.com/office/2006/metadata/properties" xmlns:ns3="4e696f30-6462-4ac1-8e4a-72be986fe7c8" xmlns:ns4="edf5ae21-86e0-4b04-a4dd-23087f71da1a" targetNamespace="http://schemas.microsoft.com/office/2006/metadata/properties" ma:root="true" ma:fieldsID="ee0546f3921a23f997e5913d3bdaadf8" ns3:_="" ns4:_="">
    <xsd:import namespace="4e696f30-6462-4ac1-8e4a-72be986fe7c8"/>
    <xsd:import namespace="edf5ae21-86e0-4b04-a4dd-23087f71da1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696f30-6462-4ac1-8e4a-72be986fe7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5ae21-86e0-4b04-a4dd-23087f71da1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E44526-8A2A-42ED-8051-0EAB7F7A0FC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846A31C-05C6-4C52-A8D0-487075178D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696f30-6462-4ac1-8e4a-72be986fe7c8"/>
    <ds:schemaRef ds:uri="edf5ae21-86e0-4b04-a4dd-23087f71da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3B22CF-9A35-4E2D-8C29-18574AB5EF58}">
  <ds:schemaRefs>
    <ds:schemaRef ds:uri="http://purl.org/dc/terms/"/>
    <ds:schemaRef ds:uri="http://purl.org/dc/elements/1.1/"/>
    <ds:schemaRef ds:uri="http://schemas.microsoft.com/office/2006/metadata/properties"/>
    <ds:schemaRef ds:uri="edf5ae21-86e0-4b04-a4dd-23087f71da1a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4e696f30-6462-4ac1-8e4a-72be986fe7c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1369</TotalTime>
  <Words>381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Microsoft Excel Worksheet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Stricker</dc:creator>
  <cp:lastModifiedBy>Bill Baer</cp:lastModifiedBy>
  <cp:revision>32</cp:revision>
  <cp:lastPrinted>2020-12-15T15:47:14Z</cp:lastPrinted>
  <dcterms:created xsi:type="dcterms:W3CDTF">2020-08-24T18:30:12Z</dcterms:created>
  <dcterms:modified xsi:type="dcterms:W3CDTF">2021-06-04T14:26:16Z</dcterms:modified>
</cp:coreProperties>
</file>